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1"/>
  </p:notesMasterIdLst>
  <p:sldIdLst>
    <p:sldId id="256" r:id="rId2"/>
    <p:sldId id="257" r:id="rId3"/>
    <p:sldId id="258" r:id="rId4"/>
    <p:sldId id="259" r:id="rId5"/>
    <p:sldId id="261" r:id="rId6"/>
    <p:sldId id="262" r:id="rId7"/>
    <p:sldId id="263" r:id="rId8"/>
    <p:sldId id="264" r:id="rId9"/>
    <p:sldId id="265" r:id="rId10"/>
    <p:sldId id="266" r:id="rId11"/>
    <p:sldId id="267" r:id="rId12"/>
    <p:sldId id="268" r:id="rId13"/>
    <p:sldId id="269" r:id="rId14"/>
    <p:sldId id="270" r:id="rId15"/>
    <p:sldId id="272" r:id="rId16"/>
    <p:sldId id="273" r:id="rId17"/>
    <p:sldId id="274" r:id="rId18"/>
    <p:sldId id="275" r:id="rId19"/>
    <p:sldId id="276" r:id="rId20"/>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172160571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19</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5.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96cf5f00099289d6#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d06f1ba87&amp;color=RGB(0,96,96)">
            <a:hlinkClick r:id="rId6" action="ppaction://hlinksldjump"/>
          </p:cNvPr>
          <p:cNvSpPr/>
          <p:nvPr/>
        </p:nvSpPr>
        <p:spPr>
          <a:xfrm>
            <a:off x="6803136" y="2523744"/>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基础巩固</a:t>
            </a:r>
            <a:endParaRPr lang="en-US" sz="2400" dirty="0"/>
          </a:p>
        </p:txBody>
      </p:sp>
      <p:sp>
        <p:nvSpPr>
          <p:cNvPr id="9" name="MasterShapeName?linknodeid=cd05eb51a&amp;color=RGB(0,96,96)">
            <a:hlinkClick r:id="rId7" action="ppaction://hlinksldjump"/>
          </p:cNvPr>
          <p:cNvSpPr/>
          <p:nvPr/>
        </p:nvSpPr>
        <p:spPr>
          <a:xfrm>
            <a:off x="6803136" y="3959352"/>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语篇提升-七选五</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础巩固">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基础巩固</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篇提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语篇提升-七选五</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9.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1">
    <p:spTree>
      <p:nvGrpSpPr>
        <p:cNvPr id="1" name=""/>
        <p:cNvGrpSpPr/>
        <p:nvPr/>
      </p:nvGrpSpPr>
      <p:grpSpPr>
        <a:xfrm>
          <a:off x="0" y="0"/>
          <a:ext cx="0" cy="0"/>
          <a:chOff x="0" y="0"/>
          <a:chExt cx="0" cy="0"/>
        </a:xfrm>
      </p:grpSpPr>
      <p:sp>
        <p:nvSpPr>
          <p:cNvPr id="2" name="C_4_BD#a9bcc8967?pid=d06f1ba87&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四、语法填空。</a:t>
            </a:r>
            <a:endParaRPr lang="en-US" altLang="zh-CN" sz="2200" dirty="0"/>
          </a:p>
        </p:txBody>
      </p:sp>
      <p:sp>
        <p:nvSpPr>
          <p:cNvPr id="3" name="QM_5_BD.42_1#fd49c1894?pid=a9bcc8967&amp;color=0,55,96&amp;vtp=1&amp;bbb=1&amp;hb=1"/>
          <p:cNvSpPr/>
          <p:nvPr/>
        </p:nvSpPr>
        <p:spPr>
          <a:xfrm>
            <a:off x="502920" y="20086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Wandering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irregular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rhythms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carrier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gentle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emotions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define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language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guqin</a:t>
            </a:r>
            <a:r>
              <a:rPr lang="en-US" altLang="zh-CN" b="0" i="0" dirty="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seven-string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instrument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created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ancient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China.</a:t>
            </a:r>
            <a:endParaRPr lang="en-US" altLang="zh-CN" dirty="0"/>
          </a:p>
        </p:txBody>
      </p:sp>
      <p:sp>
        <p:nvSpPr>
          <p:cNvPr id="4" name="QM_5_BD.42_2#fd49c1894?sp=1&amp;pid=a9bcc8967&amp;color=0,55,96&amp;vtp=1&amp;bbb=1&amp;hb=1"/>
          <p:cNvSpPr/>
          <p:nvPr/>
        </p:nvSpPr>
        <p:spPr>
          <a:xfrm>
            <a:off x="502920" y="2829560"/>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earliest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guqin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（discover）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Hubei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Province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2016,</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dates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back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Zhou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Dynasty.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guqin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lacquered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（上漆的）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strings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of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twisted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seemingly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simple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appearance,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guqin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（extreme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demanding</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anywhere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decades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create）.It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result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art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endParaRPr lang="en-US" altLang="zh-CN" dirty="0"/>
          </a:p>
        </p:txBody>
      </p:sp>
      <p:sp>
        <p:nvSpPr>
          <p:cNvPr id="5" name="QM_5_BD.42_3#fd49c1894?sp=1&amp;pid=a9bcc8967&amp;color=0,55,96&amp;vtp=1&amp;bbb=1&amp;hb=1"/>
          <p:cNvSpPr/>
          <p:nvPr/>
        </p:nvSpPr>
        <p:spPr>
          <a:xfrm>
            <a:off x="502920" y="4886960"/>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guqin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（distance）.Vibrations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（振动）</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produce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lingering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（持续的）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quality,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abundant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empty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listeners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fill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gaps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their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own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minds,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connection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formed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between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music</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man.</a:t>
            </a:r>
            <a:endParaRPr lang="en-US" altLang="zh-CN" dirty="0"/>
          </a:p>
        </p:txBody>
      </p:sp>
      <p:sp>
        <p:nvSpPr>
          <p:cNvPr id="6" name="QM_5_AN.43_1#fd49c1894.blank?pid=a9bcc8967&amp;color=0,55,96&amp;vpa=20&amp;vtp=1&amp;bbb=1"/>
          <p:cNvSpPr/>
          <p:nvPr/>
        </p:nvSpPr>
        <p:spPr>
          <a:xfrm>
            <a:off x="4889976" y="2799080"/>
            <a:ext cx="1157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discovered</a:t>
            </a:r>
            <a:endParaRPr lang="en-US" altLang="zh-CN" dirty="0"/>
          </a:p>
        </p:txBody>
      </p:sp>
      <p:sp>
        <p:nvSpPr>
          <p:cNvPr id="7" name="QM_5_AN.44_1#fd49c1894.blank?pid=a9bcc8967&amp;color=0,55,96&amp;vpa=21&amp;vtp=1&amp;bbb=1"/>
          <p:cNvSpPr/>
          <p:nvPr/>
        </p:nvSpPr>
        <p:spPr>
          <a:xfrm>
            <a:off x="8223725" y="3624580"/>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extremely</a:t>
            </a:r>
            <a:endParaRPr lang="en-US" altLang="zh-CN" dirty="0"/>
          </a:p>
        </p:txBody>
      </p:sp>
      <p:sp>
        <p:nvSpPr>
          <p:cNvPr id="8" name="QM_5_AN.45_1#fd49c1894.blank?pid=a9bcc8967&amp;color=0,55,96&amp;vpa=22&amp;vtp=1&amp;bbb=1"/>
          <p:cNvSpPr/>
          <p:nvPr/>
        </p:nvSpPr>
        <p:spPr>
          <a:xfrm>
            <a:off x="8865075" y="4056380"/>
            <a:ext cx="10048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create</a:t>
            </a:r>
            <a:endParaRPr lang="en-US" altLang="zh-CN" dirty="0"/>
          </a:p>
        </p:txBody>
      </p:sp>
      <p:sp>
        <p:nvSpPr>
          <p:cNvPr id="9" name="QM_5_AN.46_1#fd49c1894.blank?pid=a9bcc8967&amp;color=0,55,96&amp;vpa=23&amp;vtp=1&amp;bbb=1"/>
          <p:cNvSpPr/>
          <p:nvPr/>
        </p:nvSpPr>
        <p:spPr>
          <a:xfrm>
            <a:off x="5131276" y="4856480"/>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distant</a:t>
            </a:r>
            <a:endParaRPr lang="en-US" altLang="zh-CN" dirty="0"/>
          </a:p>
        </p:txBody>
      </p:sp>
      <p:sp>
        <p:nvSpPr>
          <p:cNvPr id="10" name="QM_5_AN.47_1#fd49c1894.blank?pid=a9bcc8967&amp;color=0,55,96&amp;vpa=24&amp;vtp=1&amp;bbb=1"/>
          <p:cNvSpPr/>
          <p:nvPr/>
        </p:nvSpPr>
        <p:spPr>
          <a:xfrm>
            <a:off x="5980017" y="5275580"/>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6">
                                            <p:bg/>
                                          </p:spTgt>
                                        </p:tgtEl>
                                        <p:attrNameLst>
                                          <p:attrName>style.visibility</p:attrName>
                                        </p:attrNameLst>
                                      </p:cBhvr>
                                      <p:to>
                                        <p:strVal val="visible"/>
                                      </p:to>
                                    </p:set>
                                    <p:animEffect transition="in" filter="fade">
                                      <p:cBhvr>
                                        <p:cTn id="7" dur="500"/>
                                        <p:tgtEl>
                                          <p:spTgt spid="6">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6">
                                            <p:txEl>
                                              <p:pRg st="0" end="0"/>
                                            </p:txEl>
                                          </p:spTgt>
                                        </p:tgtEl>
                                        <p:attrNameLst>
                                          <p:attrName>style.visibility</p:attrName>
                                        </p:attrNameLst>
                                      </p:cBhvr>
                                      <p:to>
                                        <p:strVal val="visible"/>
                                      </p:to>
                                    </p:set>
                                    <p:animEffect transition="in" filter="fade">
                                      <p:cBhvr>
                                        <p:cTn id="10" dur="500"/>
                                        <p:tgtEl>
                                          <p:spTgt spid="6">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7">
                                            <p:bg/>
                                          </p:spTgt>
                                        </p:tgtEl>
                                        <p:attrNameLst>
                                          <p:attrName>style.visibility</p:attrName>
                                        </p:attrNameLst>
                                      </p:cBhvr>
                                      <p:to>
                                        <p:strVal val="visible"/>
                                      </p:to>
                                    </p:set>
                                    <p:animEffect transition="in" filter="fade">
                                      <p:cBhvr>
                                        <p:cTn id="15" dur="500"/>
                                        <p:tgtEl>
                                          <p:spTgt spid="7">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7">
                                            <p:txEl>
                                              <p:pRg st="0" end="0"/>
                                            </p:txEl>
                                          </p:spTgt>
                                        </p:tgtEl>
                                        <p:attrNameLst>
                                          <p:attrName>style.visibility</p:attrName>
                                        </p:attrNameLst>
                                      </p:cBhvr>
                                      <p:to>
                                        <p:strVal val="visible"/>
                                      </p:to>
                                    </p:set>
                                    <p:animEffect transition="in" filter="fade">
                                      <p:cBhvr>
                                        <p:cTn id="18" dur="500"/>
                                        <p:tgtEl>
                                          <p:spTgt spid="7">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build="p" animBg="1"/>
      <p:bldP spid="7" grpId="0" build="p" animBg="1"/>
      <p:bldP spid="8" grpId="0" build="p" animBg="1"/>
      <p:bldP spid="9" grpId="0" build="p" animBg="1"/>
      <p:bldP spid="10" grpId="0" build="p" animBg="1"/>
    </p:bldLst>
  </p:timing>
</p:sld>
</file>

<file path=ppt/slides/slide11.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M_5_BD.48_1#fd49c1894?sp=1&amp;pid=a9bcc8967&amp;color=0,55,96&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guqin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（favour）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scholars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well-known</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1">
                <a:solidFill>
                  <a:srgbClr val="003760"/>
                </a:solidFill>
                <a:latin typeface="Times New Roman" pitchFamily="34" charset="0"/>
                <a:ea typeface="微软雅黑" pitchFamily="34" charset="-122"/>
                <a:cs typeface="Times New Roman" pitchFamily="34" charset="-120"/>
              </a:rPr>
              <a:t>guqin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musician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Boya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Autumn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periods.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1">
                <a:solidFill>
                  <a:srgbClr val="003760"/>
                </a:solidFill>
                <a:latin typeface="Times New Roman" pitchFamily="34" charset="0"/>
                <a:ea typeface="微软雅黑" pitchFamily="34" charset="-122"/>
                <a:cs typeface="Times New Roman" pitchFamily="34" charset="-120"/>
              </a:rPr>
              <a:t>guqin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mountains,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woodcutter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Zhong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Ziqi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exactly</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strong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became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friends.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behind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guqin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masterpiece,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High</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Mountains</a:t>
            </a:r>
            <a:r>
              <a:rPr lang="en-US" altLang="zh-CN" sz="1800" b="0" i="1" dirty="0">
                <a:solidFill>
                  <a:srgbClr val="003760"/>
                </a:solidFill>
                <a:latin typeface="SimSun" pitchFamily="34" charset="0"/>
                <a:ea typeface="SimSun" pitchFamily="34" charset="-122"/>
                <a:cs typeface="SimSun" pitchFamily="34" charset="-120"/>
              </a:rPr>
              <a:t> </a:t>
            </a:r>
            <a:r>
              <a:rPr lang="en-US" altLang="zh-CN" sz="1800" b="0" i="1">
                <a:solidFill>
                  <a:srgbClr val="003760"/>
                </a:solidFill>
                <a:latin typeface="Times New Roman" pitchFamily="34" charset="0"/>
                <a:ea typeface="微软雅黑" pitchFamily="34" charset="-122"/>
                <a:cs typeface="Times New Roman" pitchFamily="34" charset="-120"/>
              </a:rPr>
              <a:t>and</a:t>
            </a:r>
            <a:r>
              <a:rPr lang="en-US" altLang="zh-CN" sz="1800" b="0" i="1">
                <a:solidFill>
                  <a:srgbClr val="003760"/>
                </a:solidFill>
                <a:latin typeface="SimSun" pitchFamily="34" charset="0"/>
                <a:ea typeface="SimSun" pitchFamily="34" charset="-122"/>
                <a:cs typeface="SimSun" pitchFamily="34" charset="-120"/>
              </a:rPr>
              <a:t> </a:t>
            </a:r>
          </a:p>
          <a:p>
            <a:pPr>
              <a:lnSpc>
                <a:spcPts val="3300"/>
              </a:lnSpc>
            </a:pPr>
            <a:r>
              <a:rPr lang="en-US" altLang="zh-CN" sz="1800" b="0" i="1">
                <a:solidFill>
                  <a:srgbClr val="003760"/>
                </a:solidFill>
                <a:latin typeface="Times New Roman" pitchFamily="34" charset="0"/>
                <a:ea typeface="微软雅黑" pitchFamily="34" charset="-122"/>
                <a:cs typeface="Times New Roman" pitchFamily="34" charset="-120"/>
              </a:rPr>
              <a:t>Flowing</a:t>
            </a:r>
            <a:r>
              <a:rPr lang="en-US" altLang="zh-CN" sz="1800" b="0" i="1">
                <a:solidFill>
                  <a:srgbClr val="003760"/>
                </a:solidFill>
                <a:latin typeface="SimSun" pitchFamily="34" charset="0"/>
                <a:ea typeface="SimSun" pitchFamily="34" charset="-122"/>
                <a:cs typeface="SimSun" pitchFamily="34" charset="-120"/>
              </a:rPr>
              <a:t> </a:t>
            </a:r>
            <a:r>
              <a:rPr lang="en-US" altLang="zh-CN" sz="1800" b="0" i="1" dirty="0">
                <a:solidFill>
                  <a:srgbClr val="003760"/>
                </a:solidFill>
                <a:latin typeface="Times New Roman" pitchFamily="34" charset="0"/>
                <a:ea typeface="微软雅黑" pitchFamily="34" charset="-122"/>
                <a:cs typeface="Times New Roman" pitchFamily="34" charset="-120"/>
              </a:rPr>
              <a:t>Water</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passed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through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（generation）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considered</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one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most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famous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important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compositions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Chinese</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guqin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music.</a:t>
            </a:r>
            <a:endParaRPr lang="en-US" altLang="zh-CN" dirty="0"/>
          </a:p>
        </p:txBody>
      </p:sp>
      <p:sp>
        <p:nvSpPr>
          <p:cNvPr id="3" name="QM_5_BD.48_2#fd49c1894?sp=1&amp;pid=a9bcc8967&amp;color=0,55,96&amp;vtp=1&amp;bbb=1&amp;hb=1"/>
          <p:cNvSpPr/>
          <p:nvPr/>
        </p:nvSpPr>
        <p:spPr>
          <a:xfrm>
            <a:off x="502920" y="439039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dialogue,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flowing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brushed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fingertips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（travel）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thousands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of</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years,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continuing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this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endParaRPr lang="en-US" altLang="zh-CN" dirty="0"/>
          </a:p>
        </p:txBody>
      </p:sp>
      <p:sp>
        <p:nvSpPr>
          <p:cNvPr id="4" name="QM_5_AN.49_1#fd49c1894.blank?pid=a9bcc8967&amp;color=0,55,96&amp;vpa=25&amp;vtp=1&amp;bbb=1"/>
          <p:cNvSpPr/>
          <p:nvPr/>
        </p:nvSpPr>
        <p:spPr>
          <a:xfrm>
            <a:off x="2229326" y="1478280"/>
            <a:ext cx="1449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favoured</a:t>
            </a:r>
            <a:endParaRPr lang="en-US" altLang="zh-CN" dirty="0"/>
          </a:p>
        </p:txBody>
      </p:sp>
      <p:sp>
        <p:nvSpPr>
          <p:cNvPr id="5" name="QM_5_AN.50_1#fd49c1894.blank?pid=a9bcc8967&amp;color=0,55,96&amp;vpa=26&amp;vtp=1&amp;bbb=1"/>
          <p:cNvSpPr/>
          <p:nvPr/>
        </p:nvSpPr>
        <p:spPr>
          <a:xfrm>
            <a:off x="692626" y="2735580"/>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a:t>
            </a:r>
            <a:endParaRPr lang="en-US" altLang="zh-CN" dirty="0"/>
          </a:p>
        </p:txBody>
      </p:sp>
      <p:sp>
        <p:nvSpPr>
          <p:cNvPr id="6" name="QM_5_AN.51_1#fd49c1894.blank?pid=a9bcc8967&amp;color=0,55,96&amp;vpa=27&amp;vtp=1"/>
          <p:cNvSpPr/>
          <p:nvPr/>
        </p:nvSpPr>
        <p:spPr>
          <a:xfrm>
            <a:off x="7207790" y="273558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M_5_AN.52_1#fd49c1894.blank?pid=a9bcc8967&amp;color=0,55,96&amp;vpa=28&amp;vtp=1&amp;bbb=1"/>
          <p:cNvSpPr/>
          <p:nvPr/>
        </p:nvSpPr>
        <p:spPr>
          <a:xfrm>
            <a:off x="6342221" y="3561080"/>
            <a:ext cx="1220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generations</a:t>
            </a:r>
            <a:endParaRPr lang="en-US" altLang="zh-CN" dirty="0"/>
          </a:p>
        </p:txBody>
      </p:sp>
      <p:sp>
        <p:nvSpPr>
          <p:cNvPr id="8" name="QM_5_AN.53_1#fd49c1894.blank?pid=a9bcc8967&amp;color=0,55,96&amp;vpa=29&amp;vtp=1&amp;bbb=1"/>
          <p:cNvSpPr/>
          <p:nvPr/>
        </p:nvSpPr>
        <p:spPr>
          <a:xfrm>
            <a:off x="7214075" y="4347210"/>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travelling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B_6_BD.54_1#4e3f5a434?pid=fd49c1894&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3" name="QB_6_AN.55_1#4e3f5a434.blank?pid=fd49c1894&amp;color=0,55,96&amp;mp=1&amp;vpa=30&amp;vtp=1&amp;bbb=1"/>
          <p:cNvSpPr/>
          <p:nvPr/>
        </p:nvSpPr>
        <p:spPr>
          <a:xfrm>
            <a:off x="641826" y="1457325"/>
            <a:ext cx="1157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discovered</a:t>
            </a:r>
            <a:endParaRPr lang="en-US" altLang="zh-CN" dirty="0"/>
          </a:p>
        </p:txBody>
      </p:sp>
      <p:sp>
        <p:nvSpPr>
          <p:cNvPr id="4" name="QB_6_AS.56_1#4e3f5a434?pid=fd49c1894&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句中已有谓语dates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to，设空处应用非谓语形式作后置定语，且discover和逻辑主语The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earliest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piece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1" dirty="0">
                <a:solidFill>
                  <a:srgbClr val="003760"/>
                </a:solidFill>
                <a:latin typeface="Times New Roman" pitchFamily="34" charset="0"/>
                <a:ea typeface="微软雅黑" pitchFamily="34" charset="-122"/>
                <a:cs typeface="Times New Roman" pitchFamily="34" charset="-120"/>
              </a:rPr>
              <a:t>guqin</a:t>
            </a:r>
            <a:r>
              <a:rPr lang="en-US" altLang="zh-CN" b="0" i="0" dirty="0">
                <a:solidFill>
                  <a:srgbClr val="003760"/>
                </a:solidFill>
                <a:latin typeface="Times New Roman" pitchFamily="34" charset="0"/>
                <a:ea typeface="微软雅黑" pitchFamily="34" charset="-122"/>
                <a:cs typeface="Times New Roman" pitchFamily="34" charset="-120"/>
              </a:rPr>
              <a:t>之间为被动关系，应用过去分词形式。</a:t>
            </a:r>
            <a:endParaRPr lang="en-US" altLang="zh-CN" dirty="0"/>
          </a:p>
        </p:txBody>
      </p:sp>
      <p:sp>
        <p:nvSpPr>
          <p:cNvPr id="5" name="QB_6_BD.57_1#0d40cebe4?pid=fd49c1894&amp;color=0,55,96&amp;vtp=1&amp;bbb=1"/>
          <p:cNvSpPr/>
          <p:nvPr/>
        </p:nvSpPr>
        <p:spPr>
          <a:xfrm>
            <a:off x="502920" y="27280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__________</a:t>
            </a:r>
            <a:endParaRPr lang="en-US" altLang="zh-CN" sz="1800" dirty="0"/>
          </a:p>
        </p:txBody>
      </p:sp>
      <p:sp>
        <p:nvSpPr>
          <p:cNvPr id="6" name="QB_6_AN.58_1#0d40cebe4.blank?pid=fd49c1894&amp;color=0,55,96&amp;vpa=31&amp;vtp=1&amp;bbb=1"/>
          <p:cNvSpPr/>
          <p:nvPr/>
        </p:nvSpPr>
        <p:spPr>
          <a:xfrm>
            <a:off x="679926" y="2663888"/>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extremely</a:t>
            </a:r>
            <a:endParaRPr lang="en-US" altLang="zh-CN" dirty="0"/>
          </a:p>
        </p:txBody>
      </p:sp>
      <p:sp>
        <p:nvSpPr>
          <p:cNvPr id="7" name="QB_6_AS.59_1#0d40cebe4?pid=fd49c1894&amp;color=0,55,96&amp;vtp=1&amp;bbb=1"/>
          <p:cNvSpPr/>
          <p:nvPr/>
        </p:nvSpPr>
        <p:spPr>
          <a:xfrm>
            <a:off x="502920" y="31337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设空处修饰形容词demanding，应用副词形式。</a:t>
            </a:r>
            <a:endParaRPr lang="en-US" altLang="zh-CN" sz="1800" dirty="0"/>
          </a:p>
        </p:txBody>
      </p:sp>
      <p:sp>
        <p:nvSpPr>
          <p:cNvPr id="8" name="QB_6_BD.60_1#bc49f94c7?pid=fd49c1894&amp;color=0,55,96&amp;vtp=1&amp;bbb=1"/>
          <p:cNvSpPr/>
          <p:nvPr/>
        </p:nvSpPr>
        <p:spPr>
          <a:xfrm>
            <a:off x="502920" y="353955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9" name="QB_6_AN.61_1#bc49f94c7.blank?pid=fd49c1894&amp;color=0,55,96&amp;vpa=32&amp;vtp=1&amp;bbb=1"/>
          <p:cNvSpPr/>
          <p:nvPr/>
        </p:nvSpPr>
        <p:spPr>
          <a:xfrm>
            <a:off x="667226" y="3488118"/>
            <a:ext cx="10048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create</a:t>
            </a:r>
            <a:endParaRPr lang="en-US" altLang="zh-CN" dirty="0"/>
          </a:p>
        </p:txBody>
      </p:sp>
      <p:sp>
        <p:nvSpPr>
          <p:cNvPr id="10" name="QB_6_AS.62_1#bc49f94c7?pid=fd49c1894&amp;color=0,55,96&amp;vtp=1&amp;bbb=1&amp;hb=1"/>
          <p:cNvSpPr/>
          <p:nvPr/>
        </p:nvSpPr>
        <p:spPr>
          <a:xfrm>
            <a:off x="502920" y="395033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句意为：一把杰出的古琴可能需要二十年到几十年的时间才能完成。take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sth意为</a:t>
            </a:r>
            <a:r>
              <a:rPr lang="en-US" altLang="zh-CN" sz="1800" b="0" i="0">
                <a:solidFill>
                  <a:srgbClr val="003760"/>
                </a:solidFill>
                <a:latin typeface="Times New Roman" pitchFamily="34" charset="0"/>
                <a:ea typeface="微软雅黑" pitchFamily="34" charset="-122"/>
                <a:cs typeface="Times New Roman" pitchFamily="34" charset="-120"/>
              </a:rPr>
              <a:t>“需</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要</a:t>
            </a:r>
            <a:r>
              <a:rPr lang="en-US" altLang="zh-CN" b="0" i="0" dirty="0">
                <a:solidFill>
                  <a:srgbClr val="003760"/>
                </a:solidFill>
                <a:latin typeface="SimSun" panose="02010600030101010101" pitchFamily="2" charset="-122"/>
                <a:ea typeface="微软雅黑" pitchFamily="34" charset="-122"/>
                <a:cs typeface="Times New Roman" pitchFamily="34" charset="-120"/>
              </a:rPr>
              <a:t>……</a:t>
            </a:r>
            <a:r>
              <a:rPr lang="en-US" altLang="zh-CN" b="0" i="0" dirty="0">
                <a:solidFill>
                  <a:srgbClr val="003760"/>
                </a:solidFill>
                <a:latin typeface="Times New Roman" pitchFamily="34" charset="0"/>
                <a:ea typeface="微软雅黑" pitchFamily="34" charset="-122"/>
                <a:cs typeface="Times New Roman" pitchFamily="34" charset="-120"/>
              </a:rPr>
              <a:t>时间来做某事”，设空处应用动词不定式形式。</a:t>
            </a:r>
            <a:endParaRPr lang="en-US" altLang="zh-CN" dirty="0"/>
          </a:p>
        </p:txBody>
      </p:sp>
      <p:sp>
        <p:nvSpPr>
          <p:cNvPr id="11" name="QB_6_BD.63_1#c2bc7d5ce?pid=fd49c1894&amp;color=0,55,96&amp;vtp=1&amp;bbb=1"/>
          <p:cNvSpPr/>
          <p:nvPr/>
        </p:nvSpPr>
        <p:spPr>
          <a:xfrm>
            <a:off x="502920" y="476510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_______</a:t>
            </a:r>
            <a:endParaRPr lang="en-US" altLang="zh-CN" sz="1800" dirty="0"/>
          </a:p>
        </p:txBody>
      </p:sp>
      <p:sp>
        <p:nvSpPr>
          <p:cNvPr id="12" name="QB_6_AN.64_1#c2bc7d5ce.blank?pid=fd49c1894&amp;color=0,55,96&amp;vpa=33&amp;vtp=1&amp;bbb=1"/>
          <p:cNvSpPr/>
          <p:nvPr/>
        </p:nvSpPr>
        <p:spPr>
          <a:xfrm>
            <a:off x="667226" y="4713668"/>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distant</a:t>
            </a:r>
            <a:endParaRPr lang="en-US" altLang="zh-CN" dirty="0"/>
          </a:p>
        </p:txBody>
      </p:sp>
      <p:sp>
        <p:nvSpPr>
          <p:cNvPr id="13" name="QB_6_AS.65_1#c2bc7d5ce?pid=fd49c1894&amp;color=0,55,96&amp;vtp=1&amp;bbb=1"/>
          <p:cNvSpPr/>
          <p:nvPr/>
        </p:nvSpPr>
        <p:spPr>
          <a:xfrm>
            <a:off x="502920" y="51708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根据空前的“quiet，light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and”可知，设空处应用形容词作表语。</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childTnLst>
                          </p:cTn>
                        </p:par>
                      </p:childTnLst>
                    </p:cTn>
                  </p:par>
                  <p:par>
                    <p:cTn id="57" fill="hold">
                      <p:stCondLst>
                        <p:cond delay="indefinite"/>
                      </p:stCondLst>
                      <p:childTnLst>
                        <p:par>
                          <p:cTn id="58" fill="hold">
                            <p:stCondLst>
                              <p:cond delay="0"/>
                            </p:stCondLst>
                            <p:childTnLst>
                              <p:par>
                                <p:cTn id="59" presetID="10" presetClass="entr" presetSubtype="0" fill="hold" grpId="0" nodeType="clickEffect">
                                  <p:stCondLst>
                                    <p:cond delay="0"/>
                                  </p:stCondLst>
                                  <p:childTnLst>
                                    <p:set>
                                      <p:cBhvr>
                                        <p:cTn id="60" dur="1" fill="hold">
                                          <p:stCondLst>
                                            <p:cond delay="0"/>
                                          </p:stCondLst>
                                        </p:cTn>
                                        <p:tgtEl>
                                          <p:spTgt spid="12">
                                            <p:bg/>
                                          </p:spTgt>
                                        </p:tgtEl>
                                        <p:attrNameLst>
                                          <p:attrName>style.visibility</p:attrName>
                                        </p:attrNameLst>
                                      </p:cBhvr>
                                      <p:to>
                                        <p:strVal val="visible"/>
                                      </p:to>
                                    </p:set>
                                    <p:animEffect transition="in" filter="fade">
                                      <p:cBhvr>
                                        <p:cTn id="61" dur="500"/>
                                        <p:tgtEl>
                                          <p:spTgt spid="12">
                                            <p:bg/>
                                          </p:spTgt>
                                        </p:tgtEl>
                                      </p:cBhvr>
                                    </p:animEffect>
                                  </p:childTnLst>
                                </p:cTn>
                              </p:par>
                              <p:par>
                                <p:cTn id="62" presetID="10" presetClass="entr" presetSubtype="0" fill="hold" grpId="0" nodeType="withEffect">
                                  <p:stCondLst>
                                    <p:cond delay="0"/>
                                  </p:stCondLst>
                                  <p:childTnLst>
                                    <p:set>
                                      <p:cBhvr>
                                        <p:cTn id="63" dur="1" fill="hold">
                                          <p:stCondLst>
                                            <p:cond delay="0"/>
                                          </p:stCondLst>
                                        </p:cTn>
                                        <p:tgtEl>
                                          <p:spTgt spid="12">
                                            <p:txEl>
                                              <p:pRg st="0" end="0"/>
                                            </p:txEl>
                                          </p:spTgt>
                                        </p:tgtEl>
                                        <p:attrNameLst>
                                          <p:attrName>style.visibility</p:attrName>
                                        </p:attrNameLst>
                                      </p:cBhvr>
                                      <p:to>
                                        <p:strVal val="visible"/>
                                      </p:to>
                                    </p:set>
                                    <p:animEffect transition="in" filter="fade">
                                      <p:cBhvr>
                                        <p:cTn id="64" dur="500"/>
                                        <p:tgtEl>
                                          <p:spTgt spid="12">
                                            <p:txEl>
                                              <p:pRg st="0" end="0"/>
                                            </p:txEl>
                                          </p:spTgt>
                                        </p:tgtEl>
                                      </p:cBhvr>
                                    </p:animEffect>
                                  </p:childTnLst>
                                </p:cTn>
                              </p:par>
                            </p:childTnLst>
                          </p:cTn>
                        </p:par>
                      </p:childTnLst>
                    </p:cTn>
                  </p:par>
                  <p:par>
                    <p:cTn id="65" fill="hold">
                      <p:stCondLst>
                        <p:cond delay="indefinite"/>
                      </p:stCondLst>
                      <p:childTnLst>
                        <p:par>
                          <p:cTn id="66" fill="hold">
                            <p:stCondLst>
                              <p:cond delay="0"/>
                            </p:stCondLst>
                            <p:childTnLst>
                              <p:par>
                                <p:cTn id="67" presetID="10" presetClass="entr" presetSubtype="0" fill="hold" grpId="0" nodeType="clickEffect">
                                  <p:stCondLst>
                                    <p:cond delay="0"/>
                                  </p:stCondLst>
                                  <p:childTnLst>
                                    <p:set>
                                      <p:cBhvr>
                                        <p:cTn id="68" dur="1" fill="hold">
                                          <p:stCondLst>
                                            <p:cond delay="0"/>
                                          </p:stCondLst>
                                        </p:cTn>
                                        <p:tgtEl>
                                          <p:spTgt spid="13">
                                            <p:bg/>
                                          </p:spTgt>
                                        </p:tgtEl>
                                        <p:attrNameLst>
                                          <p:attrName>style.visibility</p:attrName>
                                        </p:attrNameLst>
                                      </p:cBhvr>
                                      <p:to>
                                        <p:strVal val="visible"/>
                                      </p:to>
                                    </p:set>
                                    <p:animEffect transition="in" filter="fade">
                                      <p:cBhvr>
                                        <p:cTn id="69" dur="500"/>
                                        <p:tgtEl>
                                          <p:spTgt spid="13">
                                            <p:bg/>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0" end="0"/>
                                            </p:txEl>
                                          </p:spTgt>
                                        </p:tgtEl>
                                        <p:attrNameLst>
                                          <p:attrName>style.visibility</p:attrName>
                                        </p:attrNameLst>
                                      </p:cBhvr>
                                      <p:to>
                                        <p:strVal val="visible"/>
                                      </p:to>
                                    </p:set>
                                    <p:animEffect transition="in" filter="fade">
                                      <p:cBhvr>
                                        <p:cTn id="72"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B_6_BD.66_1#d79bb9553?pid=fd49c1894&amp;color=0,55,96&amp;mp=1&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_____</a:t>
            </a:r>
            <a:endParaRPr lang="en-US" altLang="zh-CN" sz="1800" dirty="0"/>
          </a:p>
        </p:txBody>
      </p:sp>
      <p:sp>
        <p:nvSpPr>
          <p:cNvPr id="3" name="QB_6_AN.67_1#d79bb9553.blank?pid=fd49c1894&amp;color=0,55,96&amp;mp=1&amp;vpa=34&amp;vtp=1&amp;bbb=1"/>
          <p:cNvSpPr/>
          <p:nvPr/>
        </p:nvSpPr>
        <p:spPr>
          <a:xfrm>
            <a:off x="654526" y="1457325"/>
            <a:ext cx="573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with</a:t>
            </a:r>
            <a:endParaRPr lang="en-US" altLang="zh-CN" dirty="0"/>
          </a:p>
        </p:txBody>
      </p:sp>
      <p:sp>
        <p:nvSpPr>
          <p:cNvPr id="4" name="QB_6_AS.68_1#d79bb9553?pid=fd49c1894&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句意为：（琴弦）振动用来产生流动和萦绕的音质，中间有大量的空音符。分析句子结构可知</a:t>
            </a:r>
            <a:r>
              <a:rPr lang="en-US" altLang="zh-CN" sz="1800" b="0" i="0">
                <a:solidFill>
                  <a:srgbClr val="003760"/>
                </a:solidFill>
                <a:latin typeface="Times New Roman" pitchFamily="34" charset="0"/>
                <a:ea typeface="微软雅黑" pitchFamily="34" charset="-122"/>
                <a:cs typeface="Times New Roman" pitchFamily="34" charset="-120"/>
              </a:rPr>
              <a:t>，此</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处作伴随状语</a:t>
            </a:r>
            <a:r>
              <a:rPr lang="en-US" altLang="zh-CN" b="0" i="0" dirty="0">
                <a:solidFill>
                  <a:srgbClr val="003760"/>
                </a:solidFill>
                <a:latin typeface="Times New Roman" pitchFamily="34" charset="0"/>
                <a:ea typeface="微软雅黑" pitchFamily="34" charset="-122"/>
                <a:cs typeface="Times New Roman" pitchFamily="34" charset="-120"/>
              </a:rPr>
              <a:t>，表示“带有”，应用介词with。</a:t>
            </a:r>
            <a:endParaRPr lang="en-US" altLang="zh-CN" dirty="0"/>
          </a:p>
        </p:txBody>
      </p:sp>
      <p:sp>
        <p:nvSpPr>
          <p:cNvPr id="5" name="QB_6_BD.69_1#c8417b0b7?pid=fd49c1894&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i="0">
                <a:solidFill>
                  <a:srgbClr val="003760"/>
                </a:solidFill>
                <a:latin typeface="SimSun" pitchFamily="34" charset="0"/>
                <a:ea typeface="SimSun" pitchFamily="34" charset="-122"/>
                <a:cs typeface="SimSun" pitchFamily="34" charset="-120"/>
              </a:rPr>
              <a:t>_____________</a:t>
            </a:r>
            <a:endParaRPr lang="en-US" altLang="zh-CN" sz="1800" dirty="0"/>
          </a:p>
        </p:txBody>
      </p:sp>
      <p:sp>
        <p:nvSpPr>
          <p:cNvPr id="6" name="QB_6_AN.70_1#c8417b0b7.blank?pid=fd49c1894&amp;color=0,55,96&amp;vpa=35&amp;vtp=1&amp;bbb=1"/>
          <p:cNvSpPr/>
          <p:nvPr/>
        </p:nvSpPr>
        <p:spPr>
          <a:xfrm>
            <a:off x="667226" y="2689288"/>
            <a:ext cx="14493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favoured</a:t>
            </a:r>
            <a:endParaRPr lang="en-US" altLang="zh-CN" dirty="0"/>
          </a:p>
        </p:txBody>
      </p:sp>
      <p:sp>
        <p:nvSpPr>
          <p:cNvPr id="7" name="QB_6_AS.71_1#c8417b0b7?pid=fd49c1894&amp;color=0,55,96&amp;vtp=1&amp;bbb=1&amp;hb=1"/>
          <p:cNvSpPr/>
          <p:nvPr/>
        </p:nvSpPr>
        <p:spPr>
          <a:xfrm>
            <a:off x="502920" y="31515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设空处在句中作谓语，根据时间状语in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ancient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China可知，本句时态为一般过去时；主语</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1">
                <a:solidFill>
                  <a:srgbClr val="003760"/>
                </a:solidFill>
                <a:latin typeface="Times New Roman" pitchFamily="34" charset="0"/>
                <a:ea typeface="微软雅黑" pitchFamily="34" charset="-122"/>
                <a:cs typeface="Times New Roman" pitchFamily="34" charset="-120"/>
              </a:rPr>
              <a:t>guqin</a:t>
            </a:r>
            <a:r>
              <a:rPr lang="en-US" altLang="zh-CN" b="0" i="0" dirty="0">
                <a:solidFill>
                  <a:srgbClr val="003760"/>
                </a:solidFill>
                <a:latin typeface="Times New Roman" pitchFamily="34" charset="0"/>
                <a:ea typeface="微软雅黑" pitchFamily="34" charset="-122"/>
                <a:cs typeface="Times New Roman" pitchFamily="34" charset="-120"/>
              </a:rPr>
              <a:t>为单数概念，谓语应用单数形式，且主语和favour之间为被动关系，应用被动语态。</a:t>
            </a:r>
            <a:endParaRPr lang="en-US" altLang="zh-CN" dirty="0"/>
          </a:p>
        </p:txBody>
      </p:sp>
      <p:sp>
        <p:nvSpPr>
          <p:cNvPr id="8" name="QB_6_BD.72_1#3a7e714dd?pid=fd49c1894&amp;color=0,55,96&amp;vtp=1&amp;bbb=1"/>
          <p:cNvSpPr/>
          <p:nvPr/>
        </p:nvSpPr>
        <p:spPr>
          <a:xfrm>
            <a:off x="502920" y="39789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i="0">
                <a:solidFill>
                  <a:srgbClr val="003760"/>
                </a:solidFill>
                <a:latin typeface="SimSun" pitchFamily="34" charset="0"/>
                <a:ea typeface="SimSun" pitchFamily="34" charset="-122"/>
                <a:cs typeface="SimSun" pitchFamily="34" charset="-120"/>
              </a:rPr>
              <a:t>______</a:t>
            </a:r>
            <a:endParaRPr lang="en-US" altLang="zh-CN" sz="1800" dirty="0"/>
          </a:p>
        </p:txBody>
      </p:sp>
      <p:sp>
        <p:nvSpPr>
          <p:cNvPr id="9" name="QB_6_AN.73_1#3a7e714dd.blank?pid=fd49c1894&amp;color=0,55,96&amp;vpa=36&amp;vtp=1&amp;bbb=1"/>
          <p:cNvSpPr/>
          <p:nvPr/>
        </p:nvSpPr>
        <p:spPr>
          <a:xfrm>
            <a:off x="692626" y="3927538"/>
            <a:ext cx="611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what</a:t>
            </a:r>
            <a:endParaRPr lang="en-US" altLang="zh-CN" dirty="0"/>
          </a:p>
        </p:txBody>
      </p:sp>
      <p:sp>
        <p:nvSpPr>
          <p:cNvPr id="10" name="QB_6_AS.74_1#3a7e714dd?pid=fd49c1894&amp;color=0,55,96&amp;vtp=1&amp;bbb=1"/>
          <p:cNvSpPr/>
          <p:nvPr/>
        </p:nvSpPr>
        <p:spPr>
          <a:xfrm>
            <a:off x="502920" y="43847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设空处引导宾语从句，宾语从句中缺少宾语，表示“</a:t>
            </a:r>
            <a:r>
              <a:rPr lang="en-US" altLang="zh-CN" sz="1800" b="0" i="0" dirty="0">
                <a:solidFill>
                  <a:srgbClr val="003760"/>
                </a:solidFill>
                <a:latin typeface="SimSun" panose="02010600030101010101" pitchFamily="2" charset="-122"/>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的东西”，应用连接代词what引导。</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B_6_BD.75_1#03ac20f39?pid=fd49c1894&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8.</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6_AN.76_1#03ac20f39.blank?pid=fd49c1894&amp;color=0,55,96&amp;vpa=37&amp;vtp=1"/>
          <p:cNvSpPr/>
          <p:nvPr/>
        </p:nvSpPr>
        <p:spPr>
          <a:xfrm>
            <a:off x="692626" y="1457325"/>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B_6_AS.77_1#03ac20f39?pid=fd49c1894&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bond在此处意为“纽带”，是可数名词，此处表示泛指，应用不定冠词修饰，且</a:t>
            </a:r>
            <a:r>
              <a:rPr lang="en-US" altLang="zh-CN" sz="1800" b="0" i="0">
                <a:solidFill>
                  <a:srgbClr val="003760"/>
                </a:solidFill>
                <a:latin typeface="Times New Roman" pitchFamily="34" charset="0"/>
                <a:ea typeface="微软雅黑" pitchFamily="34" charset="-122"/>
                <a:cs typeface="Times New Roman" pitchFamily="34" charset="-120"/>
              </a:rPr>
              <a:t>bond的发音以辅音音</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素开头</a:t>
            </a:r>
            <a:r>
              <a:rPr lang="en-US" altLang="zh-CN" b="0" i="0" dirty="0">
                <a:solidFill>
                  <a:srgbClr val="003760"/>
                </a:solidFill>
                <a:latin typeface="Times New Roman" pitchFamily="34" charset="0"/>
                <a:ea typeface="微软雅黑" pitchFamily="34" charset="-122"/>
                <a:cs typeface="Times New Roman" pitchFamily="34" charset="-120"/>
              </a:rPr>
              <a:t>，故填a。</a:t>
            </a:r>
            <a:endParaRPr lang="en-US" altLang="zh-CN" dirty="0"/>
          </a:p>
        </p:txBody>
      </p:sp>
      <p:sp>
        <p:nvSpPr>
          <p:cNvPr id="5" name="QB_6_BD.78_1#6c241b74d?pid=fd49c1894&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i="0">
                <a:solidFill>
                  <a:srgbClr val="003760"/>
                </a:solidFill>
                <a:latin typeface="SimSun" pitchFamily="34" charset="0"/>
                <a:ea typeface="SimSun" pitchFamily="34" charset="-122"/>
                <a:cs typeface="SimSun" pitchFamily="34" charset="-120"/>
              </a:rPr>
              <a:t>___________</a:t>
            </a:r>
            <a:endParaRPr lang="en-US" altLang="zh-CN" sz="1800" dirty="0"/>
          </a:p>
        </p:txBody>
      </p:sp>
      <p:sp>
        <p:nvSpPr>
          <p:cNvPr id="6" name="QB_6_AN.79_1#6c241b74d.blank?pid=fd49c1894&amp;color=0,55,96&amp;vpa=38&amp;vtp=1&amp;bbb=1"/>
          <p:cNvSpPr/>
          <p:nvPr/>
        </p:nvSpPr>
        <p:spPr>
          <a:xfrm>
            <a:off x="667226" y="2676588"/>
            <a:ext cx="1220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generations</a:t>
            </a:r>
            <a:endParaRPr lang="en-US" altLang="zh-CN" dirty="0"/>
          </a:p>
        </p:txBody>
      </p:sp>
      <p:sp>
        <p:nvSpPr>
          <p:cNvPr id="7" name="QB_6_AS.80_1#6c241b74d?pid=fd49c1894&amp;color=0,55,96&amp;vtp=1&amp;bbb=1&amp;hb=1"/>
          <p:cNvSpPr/>
          <p:nvPr/>
        </p:nvSpPr>
        <p:spPr>
          <a:xfrm>
            <a:off x="502920" y="315150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句意为：这首曲子代代相传，被认为是中国古琴音乐中最著名、最重要的作品之一。</a:t>
            </a:r>
            <a:r>
              <a:rPr lang="en-US" altLang="zh-CN" sz="1800" b="0" i="0">
                <a:solidFill>
                  <a:srgbClr val="003760"/>
                </a:solidFill>
                <a:latin typeface="Times New Roman" pitchFamily="34" charset="0"/>
                <a:ea typeface="微软雅黑" pitchFamily="34" charset="-122"/>
                <a:cs typeface="Times New Roman" pitchFamily="34" charset="-120"/>
              </a:rPr>
              <a:t>generation是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可数名词</a:t>
            </a:r>
            <a:r>
              <a:rPr lang="en-US" altLang="zh-CN" b="0" i="0" dirty="0">
                <a:solidFill>
                  <a:srgbClr val="003760"/>
                </a:solidFill>
                <a:latin typeface="Times New Roman" pitchFamily="34" charset="0"/>
                <a:ea typeface="微软雅黑" pitchFamily="34" charset="-122"/>
                <a:cs typeface="Times New Roman" pitchFamily="34" charset="-120"/>
              </a:rPr>
              <a:t>，根据句意可知，这首曲子是代代相传，应用名词的复数形式。</a:t>
            </a:r>
            <a:endParaRPr lang="en-US" altLang="zh-CN" dirty="0"/>
          </a:p>
        </p:txBody>
      </p:sp>
      <p:sp>
        <p:nvSpPr>
          <p:cNvPr id="8" name="QB_6_BD.81_1#95df75235?pid=fd49c1894&amp;color=0,55,96&amp;vtp=1&amp;bbb=1"/>
          <p:cNvSpPr/>
          <p:nvPr/>
        </p:nvSpPr>
        <p:spPr>
          <a:xfrm>
            <a:off x="502920" y="39789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i="0">
                <a:solidFill>
                  <a:srgbClr val="003760"/>
                </a:solidFill>
                <a:latin typeface="SimSun" pitchFamily="34" charset="0"/>
                <a:ea typeface="SimSun" pitchFamily="34" charset="-122"/>
                <a:cs typeface="SimSun" pitchFamily="34" charset="-120"/>
              </a:rPr>
              <a:t>_________</a:t>
            </a:r>
            <a:endParaRPr lang="en-US" altLang="zh-CN" sz="1800" dirty="0"/>
          </a:p>
        </p:txBody>
      </p:sp>
      <p:sp>
        <p:nvSpPr>
          <p:cNvPr id="9" name="QB_6_AN.82_1#95df75235.blank?pid=fd49c1894&amp;color=0,55,96&amp;vpa=39&amp;vtp=1&amp;bbb=1"/>
          <p:cNvSpPr/>
          <p:nvPr/>
        </p:nvSpPr>
        <p:spPr>
          <a:xfrm>
            <a:off x="756126" y="3914838"/>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travelling</a:t>
            </a:r>
            <a:endParaRPr lang="en-US" altLang="zh-CN" dirty="0"/>
          </a:p>
        </p:txBody>
      </p:sp>
      <p:sp>
        <p:nvSpPr>
          <p:cNvPr id="10" name="QB_6_AS.83_1#95df75235?pid=fd49c1894&amp;color=0,55,96&amp;vtp=1&amp;bbb=1&amp;hb=1"/>
          <p:cNvSpPr/>
          <p:nvPr/>
        </p:nvSpPr>
        <p:spPr>
          <a:xfrm>
            <a:off x="502920" y="438975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分析句子结构可知，设空处应用非谓语形式作状语，且travel和主语This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graceful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dialogue之间为逻</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辑上的主动关系</a:t>
            </a:r>
            <a:r>
              <a:rPr lang="en-US" altLang="zh-CN" b="0" i="0" dirty="0">
                <a:solidFill>
                  <a:srgbClr val="003760"/>
                </a:solidFill>
                <a:latin typeface="Times New Roman" pitchFamily="34" charset="0"/>
                <a:ea typeface="微软雅黑" pitchFamily="34" charset="-122"/>
                <a:cs typeface="Times New Roman" pitchFamily="34" charset="-120"/>
              </a:rPr>
              <a:t>，应用现在分词形式。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M_4_BD.84_1#1353b1288?pid=cd05eb51a&amp;color=0,55,96&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[湖南邵东三中2024高一月考]</a:t>
            </a:r>
            <a:r>
              <a:rPr lang="en-US" altLang="zh-CN" sz="1800" b="0" i="0" dirty="0">
                <a:solidFill>
                  <a:srgbClr val="003760"/>
                </a:solidFill>
                <a:latin typeface="SimSun" pitchFamily="34" charset="0"/>
                <a:ea typeface="SimSun" pitchFamily="34" charset="-122"/>
                <a:cs typeface="SimSun" pitchFamily="34" charset="-120"/>
              </a:rPr>
              <a:t> </a:t>
            </a:r>
            <a:endParaRPr lang="en-US" altLang="zh-CN" sz="1800" dirty="0"/>
          </a:p>
        </p:txBody>
      </p:sp>
      <p:sp>
        <p:nvSpPr>
          <p:cNvPr id="3" name="QM_4_BD.84_2#1353b1288?sp=1&amp;pid=cd05eb51a&amp;color=0,55,96&amp;vtp=1&amp;bbb=1&amp;hb=1"/>
          <p:cNvSpPr/>
          <p:nvPr/>
        </p:nvSpPr>
        <p:spPr>
          <a:xfrm>
            <a:off x="502920" y="1910399"/>
            <a:ext cx="10570464" cy="1189355"/>
          </a:xfrm>
          <a:prstGeom prst="rect">
            <a:avLst/>
          </a:prstGeom>
          <a:noFill/>
          <a:ln/>
        </p:spPr>
        <p:txBody>
          <a:bodyPr wrap="none" lIns="0" tIns="0" rIns="0" bIns="0" rtlCol="0" anchor="t"/>
          <a:lstStyle/>
          <a:p>
            <a:pPr algn="ctr">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Amazing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Benefits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of</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Listening</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to</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Music</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good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company.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music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improves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our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mental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physical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health</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1.</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i="0">
                <a:solidFill>
                  <a:srgbClr val="003760"/>
                </a:solidFill>
                <a:latin typeface="SimSun" pitchFamily="34" charset="0"/>
                <a:ea typeface="SimSun" pitchFamily="34" charset="-122"/>
                <a:cs typeface="SimSun" pitchFamily="34" charset="-120"/>
              </a:rPr>
              <a:t>__</a:t>
            </a:r>
            <a:endParaRPr lang="en-US" altLang="zh-CN" dirty="0"/>
          </a:p>
        </p:txBody>
      </p:sp>
      <p:sp>
        <p:nvSpPr>
          <p:cNvPr id="4" name="QM_4_BD.84_3#1353b1288?sp=1&amp;pid=cd05eb51a&amp;color=0,55,96&amp;vtp=1&amp;bbb=1&amp;hb=1"/>
          <p:cNvSpPr/>
          <p:nvPr/>
        </p:nvSpPr>
        <p:spPr>
          <a:xfrm>
            <a:off x="502920" y="3154999"/>
            <a:ext cx="10570464" cy="11893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Music</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lowers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stress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improves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health.</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important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healthy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during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stressful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turn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radio.</a:t>
            </a:r>
            <a:endParaRPr lang="en-US" altLang="zh-CN" dirty="0"/>
          </a:p>
        </p:txBody>
      </p:sp>
      <p:sp>
        <p:nvSpPr>
          <p:cNvPr id="5" name="QM_4_AN.85_1#1353b1288.blank?pid=cd05eb51a&amp;color=0,55,96&amp;vpa=40&amp;vtp=1"/>
          <p:cNvSpPr/>
          <p:nvPr/>
        </p:nvSpPr>
        <p:spPr>
          <a:xfrm>
            <a:off x="5486876" y="2697164"/>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6" name="QM_4_AN.86_1#1353b1288.blank?pid=cd05eb51a&amp;color=0,55,96&amp;vpa=41&amp;vtp=1"/>
          <p:cNvSpPr/>
          <p:nvPr/>
        </p:nvSpPr>
        <p:spPr>
          <a:xfrm>
            <a:off x="1124426" y="3543619"/>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build="p" animBg="1"/>
      <p:bldP spid="6" grpId="0" build="p" animBg="1"/>
    </p:bldLst>
  </p:timing>
</p:sld>
</file>

<file path=ppt/slides/slide16.xml><?xml version="1.0" encoding="utf-8"?>
<p:sld xmlns:a="http://schemas.openxmlformats.org/drawingml/2006/main" xmlns:r="http://schemas.openxmlformats.org/officeDocument/2006/relationships" xmlns:p="http://schemas.openxmlformats.org/presentationml/2006/main">
  <p:cSld name="Slide 18">
    <p:spTree>
      <p:nvGrpSpPr>
        <p:cNvPr id="1" name=""/>
        <p:cNvGrpSpPr/>
        <p:nvPr/>
      </p:nvGrpSpPr>
      <p:grpSpPr>
        <a:xfrm>
          <a:off x="0" y="0"/>
          <a:ext cx="0" cy="0"/>
          <a:chOff x="0" y="0"/>
          <a:chExt cx="0" cy="0"/>
        </a:xfrm>
      </p:grpSpPr>
      <p:sp>
        <p:nvSpPr>
          <p:cNvPr id="2" name="QM_4_BD.87_1#1353b1288?sp=1&amp;pid=cd05eb51a&amp;color=0,55,96&amp;vtp=1&amp;bt=1&amp;bbb=1&amp;hb=1"/>
          <p:cNvSpPr/>
          <p:nvPr/>
        </p:nvSpPr>
        <p:spPr>
          <a:xfrm>
            <a:off x="502920" y="1512000"/>
            <a:ext cx="10570464" cy="28911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Music</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reduces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depression.</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350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million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suffer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depression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world.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depressive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techno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heavy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down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even</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feel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increase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positive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moods.</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sz="1800" i="0">
                <a:solidFill>
                  <a:srgbClr val="003760"/>
                </a:solidFill>
                <a:latin typeface="SimSun" pitchFamily="34" charset="0"/>
                <a:ea typeface="SimSun" pitchFamily="34" charset="-122"/>
                <a:cs typeface="SimSun" pitchFamily="34" charset="-120"/>
              </a:rPr>
              <a:t>__</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Softening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If</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looking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appetite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（食欲）,</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dimming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soft</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music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next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time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you</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down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for</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meal.</a:t>
            </a:r>
            <a:endParaRPr lang="en-US" altLang="zh-CN" dirty="0"/>
          </a:p>
        </p:txBody>
      </p:sp>
      <p:sp>
        <p:nvSpPr>
          <p:cNvPr id="3" name="QM_4_BD.87_2#1353b1288?sp=1&amp;pid=cd05eb51a&amp;color=0,55,96&amp;vtp=1&amp;bbb=1&amp;hb=1"/>
          <p:cNvSpPr/>
          <p:nvPr/>
        </p:nvSpPr>
        <p:spPr>
          <a:xfrm>
            <a:off x="502920" y="4413251"/>
            <a:ext cx="10570464" cy="1786255"/>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Music</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raises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IQs</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and</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school</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1" i="0" dirty="0">
                <a:solidFill>
                  <a:srgbClr val="003760"/>
                </a:solidFill>
                <a:latin typeface="Times New Roman" pitchFamily="34" charset="0"/>
                <a:ea typeface="微软雅黑" pitchFamily="34" charset="-122"/>
                <a:cs typeface="Times New Roman" pitchFamily="34" charset="-120"/>
              </a:rPr>
              <a:t>performance.</a:t>
            </a:r>
            <a:endParaRPr lang="en-US" altLang="zh-CN" sz="1800" dirty="0"/>
          </a:p>
          <a:p>
            <a:pPr>
              <a:lnSpc>
                <a:spcPts val="29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Taking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predicts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school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performance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IQs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one</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unrelated</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take</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music</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lessons</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5.</a:t>
            </a:r>
            <a:r>
              <a:rPr lang="en-US" altLang="zh-CN" i="0">
                <a:solidFill>
                  <a:srgbClr val="003760"/>
                </a:solidFill>
                <a:latin typeface="SimSun" panose="02010600030101010101" pitchFamily="2" charset="-122"/>
                <a:ea typeface="微软雅黑" pitchFamily="34" charset="-122"/>
                <a:cs typeface="Times New Roman" pitchFamily="34" charset="-120"/>
              </a:rPr>
              <a:t>_</a:t>
            </a:r>
            <a:r>
              <a:rPr lang="en-US" altLang="zh-CN" i="0">
                <a:solidFill>
                  <a:srgbClr val="003760"/>
                </a:solidFill>
                <a:latin typeface="SimSun" pitchFamily="34" charset="0"/>
                <a:ea typeface="SimSun" pitchFamily="34" charset="-122"/>
                <a:cs typeface="SimSun" pitchFamily="34" charset="-120"/>
              </a:rPr>
              <a:t>__</a:t>
            </a:r>
            <a:endParaRPr lang="en-US" altLang="zh-CN" dirty="0"/>
          </a:p>
        </p:txBody>
      </p:sp>
      <p:sp>
        <p:nvSpPr>
          <p:cNvPr id="4" name="QM_4_AN.88_1#1353b1288.blank?pid=cd05eb51a&amp;color=0,55,96&amp;vpa=42&amp;vtp=1"/>
          <p:cNvSpPr/>
          <p:nvPr/>
        </p:nvSpPr>
        <p:spPr>
          <a:xfrm>
            <a:off x="4883626" y="2216723"/>
            <a:ext cx="3190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5" name="QM_4_AN.89_1#1353b1288.blank?pid=cd05eb51a&amp;color=0,55,96&amp;vpa=43&amp;vtp=1"/>
          <p:cNvSpPr/>
          <p:nvPr/>
        </p:nvSpPr>
        <p:spPr>
          <a:xfrm>
            <a:off x="1111726" y="2953323"/>
            <a:ext cx="3317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6" name="QM_4_AN.90_1#1353b1288.blank?pid=cd05eb51a&amp;color=0,55,96&amp;vpa=44&amp;vtp=1"/>
          <p:cNvSpPr/>
          <p:nvPr/>
        </p:nvSpPr>
        <p:spPr>
          <a:xfrm>
            <a:off x="2172176" y="5833936"/>
            <a:ext cx="293688" cy="325565"/>
          </a:xfrm>
          <a:prstGeom prst="rect">
            <a:avLst/>
          </a:prstGeom>
          <a:noFill/>
          <a:ln/>
        </p:spPr>
        <p:txBody>
          <a:bodyPr wrap="none" lIns="0" tIns="0" rIns="0" bIns="0" rtlCol="0" anchor="t"/>
          <a:lstStyle/>
          <a:p>
            <a:pPr algn="ctr">
              <a:lnSpc>
                <a:spcPts val="28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Lst>
  </p:timing>
</p:sld>
</file>

<file path=ppt/slides/slide17.xml><?xml version="1.0" encoding="utf-8"?>
<p:sld xmlns:a="http://schemas.openxmlformats.org/drawingml/2006/main" xmlns:r="http://schemas.openxmlformats.org/officeDocument/2006/relationships" xmlns:p="http://schemas.openxmlformats.org/presentationml/2006/main">
  <p:cSld name="Slide 19">
    <p:spTree>
      <p:nvGrpSpPr>
        <p:cNvPr id="1" name=""/>
        <p:cNvGrpSpPr/>
        <p:nvPr/>
      </p:nvGrpSpPr>
      <p:grpSpPr>
        <a:xfrm>
          <a:off x="0" y="0"/>
          <a:ext cx="0" cy="0"/>
          <a:chOff x="0" y="0"/>
          <a:chExt cx="0" cy="0"/>
        </a:xfrm>
      </p:grpSpPr>
      <p:sp>
        <p:nvSpPr>
          <p:cNvPr id="2" name="QM_4_BD.91_1#1353b1288?pid=cd05eb51a&amp;color=0,55,96&amp;mp=1&amp;vtp=1&amp;bt=1&amp;bb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A.Music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B</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gives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confidence.</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sz="1800" b="0" i="0" dirty="0">
                <a:solidFill>
                  <a:srgbClr val="003760"/>
                </a:solidFill>
                <a:latin typeface="Times New Roman" pitchFamily="34" charset="0"/>
                <a:ea typeface="微软雅黑" pitchFamily="34" charset="-122"/>
                <a:cs typeface="Times New Roman" pitchFamily="34" charset="-120"/>
              </a:rPr>
              <a:t>.Classical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relaxing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lifts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amazing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attracted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E</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reduces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body.</a:t>
            </a:r>
            <a:endParaRPr lang="en-US" altLang="zh-CN" sz="1800" dirty="0"/>
          </a:p>
          <a:p>
            <a:pPr>
              <a:lnSpc>
                <a:spcPts val="3300"/>
              </a:lnSpc>
            </a:pPr>
            <a:r>
              <a:rPr lang="en-US" altLang="zh-CN" b="0" i="0">
                <a:solidFill>
                  <a:srgbClr val="003760"/>
                </a:solidFill>
                <a:latin typeface="Times New Roman" pitchFamily="34" charset="0"/>
                <a:ea typeface="微软雅黑" pitchFamily="34" charset="-122"/>
                <a:cs typeface="Times New Roman" pitchFamily="34" charset="-120"/>
              </a:rPr>
              <a:t>F</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encourage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instrument.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G</a:t>
            </a:r>
            <a:r>
              <a:rPr lang="en-US" altLang="zh-CN" sz="1800" b="0" i="0" dirty="0">
                <a:solidFill>
                  <a:srgbClr val="003760"/>
                </a:solidFill>
                <a:latin typeface="Times New Roman" pitchFamily="34" charset="0"/>
                <a:ea typeface="微软雅黑" pitchFamily="34" charset="-122"/>
                <a:cs typeface="Times New Roman" pitchFamily="34" charset="-120"/>
              </a:rPr>
              <a:t>.Musical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training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IQs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even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sharp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age.</a:t>
            </a:r>
            <a:endParaRPr lang="en-US" altLang="zh-CN" sz="1800" dirty="0"/>
          </a:p>
        </p:txBody>
      </p:sp>
      <p:sp>
        <p:nvSpPr>
          <p:cNvPr id="3" name="QM_4_EX.92_1#1353b1288?pid=cd05eb51a&amp;color=0,55,96&amp;vtp=1&amp;bbb=1"/>
          <p:cNvSpPr/>
          <p:nvPr/>
        </p:nvSpPr>
        <p:spPr>
          <a:xfrm>
            <a:off x="502920" y="4385373"/>
            <a:ext cx="10570464" cy="351155"/>
          </a:xfrm>
          <a:prstGeom prst="rect">
            <a:avLst/>
          </a:prstGeom>
          <a:noFill/>
          <a:ln/>
        </p:spPr>
        <p:txBody>
          <a:bodyPr wrap="none" lIns="0" tIns="0" rIns="0" bIns="0" rtlCol="0" anchor="t"/>
          <a:lstStyle/>
          <a:p>
            <a:pPr algn="l">
              <a:lnSpc>
                <a:spcPts val="3100"/>
              </a:lnSpc>
            </a:pPr>
            <a:r>
              <a:rPr lang="en-US" altLang="zh-CN" sz="1800" b="1" i="0" spc="-50" dirty="0">
                <a:solidFill>
                  <a:srgbClr val="003760"/>
                </a:solidFill>
                <a:latin typeface="Times New Roman" pitchFamily="34" charset="0"/>
                <a:ea typeface="微软雅黑" pitchFamily="34" charset="-122"/>
                <a:cs typeface="Times New Roman" pitchFamily="34" charset="-120"/>
              </a:rPr>
              <a:t>【语篇导读】</a:t>
            </a:r>
            <a:r>
              <a:rPr lang="en-US" altLang="zh-CN" sz="1800" b="0" i="0" spc="-50" dirty="0">
                <a:solidFill>
                  <a:srgbClr val="003760"/>
                </a:solidFill>
                <a:latin typeface="Times New Roman" pitchFamily="34" charset="0"/>
                <a:ea typeface="楷体" pitchFamily="34" charset="-122"/>
                <a:cs typeface="Times New Roman" pitchFamily="34" charset="-120"/>
              </a:rPr>
              <a:t>本文是一篇说明文</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主要介绍了听音乐对人的好处</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音乐不仅能陶冶情操</a:t>
            </a:r>
            <a:r>
              <a:rPr lang="en-US" altLang="zh-CN" sz="1800" b="0" i="0" spc="-50" dirty="0">
                <a:solidFill>
                  <a:srgbClr val="003760"/>
                </a:solidFill>
                <a:latin typeface="Times New Roman" pitchFamily="34" charset="0"/>
                <a:ea typeface="微软雅黑" pitchFamily="34" charset="-122"/>
                <a:cs typeface="Times New Roman" pitchFamily="34" charset="-120"/>
              </a:rPr>
              <a:t>，</a:t>
            </a:r>
            <a:r>
              <a:rPr lang="en-US" altLang="zh-CN" sz="1800" b="0" i="0" spc="-50" dirty="0">
                <a:solidFill>
                  <a:srgbClr val="003760"/>
                </a:solidFill>
                <a:latin typeface="Times New Roman" pitchFamily="34" charset="0"/>
                <a:ea typeface="楷体" pitchFamily="34" charset="-122"/>
                <a:cs typeface="Times New Roman" pitchFamily="34" charset="-120"/>
              </a:rPr>
              <a:t>还有益于身心发展</a:t>
            </a:r>
            <a:r>
              <a:rPr lang="en-US" altLang="zh-CN" sz="1800" b="0" i="0" spc="-50" dirty="0">
                <a:solidFill>
                  <a:srgbClr val="003760"/>
                </a:solidFill>
                <a:latin typeface="Times New Roman" pitchFamily="34" charset="0"/>
                <a:ea typeface="微软雅黑" pitchFamily="34" charset="-122"/>
                <a:cs typeface="Times New Roman" pitchFamily="34" charset="-120"/>
              </a:rPr>
              <a:t>。</a:t>
            </a:r>
            <a:endParaRPr lang="en-US" altLang="zh-CN" sz="1800" spc="-5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8.xml><?xml version="1.0" encoding="utf-8"?>
<p:sld xmlns:a="http://schemas.openxmlformats.org/drawingml/2006/main" xmlns:r="http://schemas.openxmlformats.org/officeDocument/2006/relationships" xmlns:p="http://schemas.openxmlformats.org/presentationml/2006/main">
  <p:cSld name="Slide 20">
    <p:spTree>
      <p:nvGrpSpPr>
        <p:cNvPr id="1" name=""/>
        <p:cNvGrpSpPr/>
        <p:nvPr/>
      </p:nvGrpSpPr>
      <p:grpSpPr>
        <a:xfrm>
          <a:off x="0" y="0"/>
          <a:ext cx="0" cy="0"/>
          <a:chOff x="0" y="0"/>
          <a:chExt cx="0" cy="0"/>
        </a:xfrm>
      </p:grpSpPr>
      <p:sp>
        <p:nvSpPr>
          <p:cNvPr id="2" name="QB_5_BD.93_1#4e51c238c?pid=1353b128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5_AN.94_1#4e51c238c.blank?pid=1353b1288&amp;color=0,55,96&amp;vpa=45&amp;vtp=1"/>
          <p:cNvSpPr/>
          <p:nvPr/>
        </p:nvSpPr>
        <p:spPr>
          <a:xfrm>
            <a:off x="654526" y="14573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B_5_AS.95_1#4e51c238c?pid=1353b1288&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根据前文的“Recent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shows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listening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mental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physical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health</a:t>
            </a:r>
            <a:r>
              <a:rPr lang="en-US" altLang="zh-CN" b="0" i="0" dirty="0">
                <a:solidFill>
                  <a:srgbClr val="003760"/>
                </a:solidFill>
                <a:latin typeface="Times New Roman" pitchFamily="34" charset="0"/>
                <a:ea typeface="微软雅黑" pitchFamily="34" charset="-122"/>
                <a:cs typeface="Times New Roman" pitchFamily="34" charset="-120"/>
              </a:rPr>
              <a:t>.”并结合选项可知，D项承接上文，同时引出下文具体的好处，符合语境。</a:t>
            </a:r>
            <a:endParaRPr lang="en-US" altLang="zh-CN" dirty="0"/>
          </a:p>
        </p:txBody>
      </p:sp>
      <p:sp>
        <p:nvSpPr>
          <p:cNvPr id="5" name="QB_5_BD.96_1#e92e29403?pid=1353b1288&amp;color=0,55,96&amp;vtp=1&amp;bbb=1"/>
          <p:cNvSpPr/>
          <p:nvPr/>
        </p:nvSpPr>
        <p:spPr>
          <a:xfrm>
            <a:off x="502920" y="274072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5_AN.97_1#e92e29403.blank?pid=1353b1288&amp;color=0,55,96&amp;vpa=46&amp;vtp=1"/>
          <p:cNvSpPr/>
          <p:nvPr/>
        </p:nvSpPr>
        <p:spPr>
          <a:xfrm>
            <a:off x="667226" y="2689288"/>
            <a:ext cx="306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a:t>
            </a:r>
            <a:endParaRPr lang="en-US" altLang="zh-CN" dirty="0"/>
          </a:p>
        </p:txBody>
      </p:sp>
      <p:sp>
        <p:nvSpPr>
          <p:cNvPr id="7" name="QB_5_AS.98_1#e92e29403?pid=1353b1288&amp;color=0,55,96&amp;vtp=1&amp;bbb=1&amp;hb=1"/>
          <p:cNvSpPr/>
          <p:nvPr/>
        </p:nvSpPr>
        <p:spPr>
          <a:xfrm>
            <a:off x="502920" y="315150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根据本段小标题“Music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stress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improves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health.”并结合选项可知，</a:t>
            </a:r>
            <a:r>
              <a:rPr lang="en-US" altLang="zh-CN" sz="1800" b="0" i="0">
                <a:solidFill>
                  <a:srgbClr val="003760"/>
                </a:solidFill>
                <a:latin typeface="Times New Roman" pitchFamily="34" charset="0"/>
                <a:ea typeface="微软雅黑" pitchFamily="34" charset="-122"/>
                <a:cs typeface="Times New Roman" pitchFamily="34" charset="-120"/>
              </a:rPr>
              <a:t>E项与本段小标题阐</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述的是同一话题</a:t>
            </a:r>
            <a:r>
              <a:rPr lang="en-US" altLang="zh-CN" b="0" i="0" dirty="0">
                <a:solidFill>
                  <a:srgbClr val="003760"/>
                </a:solidFill>
                <a:latin typeface="Times New Roman" pitchFamily="34" charset="0"/>
                <a:ea typeface="微软雅黑" pitchFamily="34" charset="-122"/>
                <a:cs typeface="Times New Roman" pitchFamily="34" charset="-120"/>
              </a:rPr>
              <a:t>，符合语境，选项中的stress为原词复现。</a:t>
            </a:r>
            <a:endParaRPr lang="en-US" altLang="zh-CN" dirty="0"/>
          </a:p>
        </p:txBody>
      </p:sp>
      <p:sp>
        <p:nvSpPr>
          <p:cNvPr id="8" name="QB_5_BD.99_1#cc98f11b0?pid=1353b1288&amp;color=0,55,96&amp;vtp=1&amp;bbb=1"/>
          <p:cNvSpPr/>
          <p:nvPr/>
        </p:nvSpPr>
        <p:spPr>
          <a:xfrm>
            <a:off x="502920" y="3978973"/>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9" name="QB_5_AN.100_1#cc98f11b0.blank?pid=1353b1288&amp;color=0,55,96&amp;vpa=47&amp;vtp=1"/>
          <p:cNvSpPr/>
          <p:nvPr/>
        </p:nvSpPr>
        <p:spPr>
          <a:xfrm>
            <a:off x="667226" y="392753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B_5_AS.101_1#cc98f11b0?pid=1353b1288&amp;color=0,55,96&amp;vtp=1&amp;bbb=1&amp;hb=1"/>
          <p:cNvSpPr/>
          <p:nvPr/>
        </p:nvSpPr>
        <p:spPr>
          <a:xfrm>
            <a:off x="502920" y="43897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根据前文的“Music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benefit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depressive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patients,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depending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type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a:solidFill>
                  <a:srgbClr val="003760"/>
                </a:solidFill>
                <a:latin typeface="Times New Roman" pitchFamily="34" charset="0"/>
                <a:ea typeface="微软雅黑" pitchFamily="34" charset="-122"/>
                <a:cs typeface="Times New Roman" pitchFamily="34" charset="-120"/>
              </a:rPr>
              <a:t>.”并结合选项可</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知</a:t>
            </a:r>
            <a:r>
              <a:rPr lang="en-US" altLang="zh-CN" b="0" i="0" dirty="0">
                <a:solidFill>
                  <a:srgbClr val="003760"/>
                </a:solidFill>
                <a:latin typeface="Times New Roman" pitchFamily="34" charset="0"/>
                <a:ea typeface="微软雅黑" pitchFamily="34" charset="-122"/>
                <a:cs typeface="Times New Roman" pitchFamily="34" charset="-120"/>
              </a:rPr>
              <a:t>，C项承接上文，通过举例指出有哪些音乐对抑郁症患者有益，同时引出下文内容，符合语境。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19.xml><?xml version="1.0" encoding="utf-8"?>
<p:sld xmlns:a="http://schemas.openxmlformats.org/drawingml/2006/main" xmlns:r="http://schemas.openxmlformats.org/officeDocument/2006/relationships" xmlns:p="http://schemas.openxmlformats.org/presentationml/2006/main">
  <p:cSld name="Slide 21">
    <p:spTree>
      <p:nvGrpSpPr>
        <p:cNvPr id="1" name=""/>
        <p:cNvGrpSpPr/>
        <p:nvPr/>
      </p:nvGrpSpPr>
      <p:grpSpPr>
        <a:xfrm>
          <a:off x="0" y="0"/>
          <a:ext cx="0" cy="0"/>
          <a:chOff x="0" y="0"/>
          <a:chExt cx="0" cy="0"/>
        </a:xfrm>
      </p:grpSpPr>
      <p:sp>
        <p:nvSpPr>
          <p:cNvPr id="2" name="QB_5_BD.102_1#8522eb9cf?pid=1353b1288&amp;color=0,55,96&amp;vtp=1&amp;bt=1&amp;bbb=1"/>
          <p:cNvSpPr/>
          <p:nvPr/>
        </p:nvSpPr>
        <p:spPr>
          <a:xfrm>
            <a:off x="502920" y="1508760"/>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3" name="QB_5_AN.103_1#8522eb9cf.blank?pid=1353b1288&amp;color=0,55,96&amp;vpa=48&amp;vtp=1"/>
          <p:cNvSpPr/>
          <p:nvPr/>
        </p:nvSpPr>
        <p:spPr>
          <a:xfrm>
            <a:off x="654526" y="14573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4" name="QB_5_AS.104_1#8522eb9cf?pid=1353b1288&amp;color=0,55,96&amp;vtp=1&amp;bbb=1&amp;hb=1"/>
          <p:cNvSpPr/>
          <p:nvPr/>
        </p:nvSpPr>
        <p:spPr>
          <a:xfrm>
            <a:off x="502920" y="1913255"/>
            <a:ext cx="10570464" cy="11923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根据文章结构可知，设空处应为本段小标题，结合本段内容，尤其是“Softening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lighting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music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calories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enjoy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meals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better.”可知，A项</a:t>
            </a:r>
            <a:r>
              <a:rPr lang="en-US" altLang="zh-CN" sz="1800" b="0" i="0">
                <a:solidFill>
                  <a:srgbClr val="003760"/>
                </a:solidFill>
                <a:latin typeface="Times New Roman" pitchFamily="34" charset="0"/>
                <a:ea typeface="微软雅黑" pitchFamily="34" charset="-122"/>
                <a:cs typeface="Times New Roman" pitchFamily="34" charset="-120"/>
              </a:rPr>
              <a:t>“音乐帮助你吃得更</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少</a:t>
            </a:r>
            <a:r>
              <a:rPr lang="en-US" altLang="zh-CN" b="0" i="0" dirty="0">
                <a:solidFill>
                  <a:srgbClr val="003760"/>
                </a:solidFill>
                <a:latin typeface="Times New Roman" pitchFamily="34" charset="0"/>
                <a:ea typeface="微软雅黑" pitchFamily="34" charset="-122"/>
                <a:cs typeface="Times New Roman" pitchFamily="34" charset="-120"/>
              </a:rPr>
              <a:t>”能够概括本段内容，适合作本段小标题。</a:t>
            </a:r>
            <a:endParaRPr lang="en-US" altLang="zh-CN" dirty="0"/>
          </a:p>
        </p:txBody>
      </p:sp>
      <p:sp>
        <p:nvSpPr>
          <p:cNvPr id="5" name="QB_5_BD.105_1#c110ca580?pid=1353b1288&amp;color=0,55,96&amp;vtp=1&amp;bbb=1"/>
          <p:cNvSpPr/>
          <p:nvPr/>
        </p:nvSpPr>
        <p:spPr>
          <a:xfrm>
            <a:off x="502920" y="3152838"/>
            <a:ext cx="10570464" cy="351155"/>
          </a:xfrm>
          <a:prstGeom prst="rect">
            <a:avLst/>
          </a:prstGeom>
          <a:noFill/>
          <a:ln/>
        </p:spPr>
        <p:txBody>
          <a:bodyPr wrap="none" lIns="0" tIns="0" rIns="0" bIns="0" rtlCol="0" anchor="t"/>
          <a:lstStyle/>
          <a:p>
            <a:pPr algn="l">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p:txBody>
      </p:sp>
      <p:sp>
        <p:nvSpPr>
          <p:cNvPr id="6" name="QB_5_AN.106_1#c110ca580.blank?pid=1353b1288&amp;color=0,55,96&amp;vpa=49&amp;vtp=1"/>
          <p:cNvSpPr/>
          <p:nvPr/>
        </p:nvSpPr>
        <p:spPr>
          <a:xfrm>
            <a:off x="679926" y="3101403"/>
            <a:ext cx="293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t>
            </a:r>
            <a:endParaRPr lang="en-US" altLang="zh-CN" dirty="0"/>
          </a:p>
        </p:txBody>
      </p:sp>
      <p:sp>
        <p:nvSpPr>
          <p:cNvPr id="7" name="QB_5_AS.107_1#c110ca580?pid=1353b1288&amp;color=0,55,96&amp;vtp=1&amp;bbb=1&amp;hb=1"/>
          <p:cNvSpPr/>
          <p:nvPr/>
        </p:nvSpPr>
        <p:spPr>
          <a:xfrm>
            <a:off x="502920" y="3563620"/>
            <a:ext cx="10570464" cy="20307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根据前文的“In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took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singing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learnt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better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who</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took</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other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unrelated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help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achieve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excellence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studies</a:t>
            </a:r>
            <a:r>
              <a:rPr lang="en-US" altLang="zh-CN" sz="1800" b="0" i="0" dirty="0">
                <a:solidFill>
                  <a:srgbClr val="003760"/>
                </a:solidFill>
                <a:latin typeface="Times New Roman" pitchFamily="34" charset="0"/>
                <a:ea typeface="微软雅黑" pitchFamily="34" charset="-122"/>
                <a:cs typeface="Times New Roman" pitchFamily="34" charset="-120"/>
              </a:rPr>
              <a:t>,you</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lessons.”可知，歌唱课对小孩子的学业表现有积极的影响</a:t>
            </a:r>
            <a:r>
              <a:rPr lang="en-US" altLang="zh-CN" sz="1800" b="0" i="0">
                <a:solidFill>
                  <a:srgbClr val="003760"/>
                </a:solidFill>
                <a:latin typeface="Times New Roman" pitchFamily="34" charset="0"/>
                <a:ea typeface="微软雅黑" pitchFamily="34" charset="-122"/>
                <a:cs typeface="Times New Roman" pitchFamily="34" charset="-120"/>
              </a:rPr>
              <a:t>，家长可以</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让孩子们上音乐课</a:t>
            </a:r>
            <a:r>
              <a:rPr lang="en-US" altLang="zh-CN" sz="1800" b="0" i="0" dirty="0">
                <a:solidFill>
                  <a:srgbClr val="003760"/>
                </a:solidFill>
                <a:latin typeface="Times New Roman" pitchFamily="34" charset="0"/>
                <a:ea typeface="微软雅黑" pitchFamily="34" charset="-122"/>
                <a:cs typeface="Times New Roman" pitchFamily="34" charset="-120"/>
              </a:rPr>
              <a:t>，F项承接前文</a:t>
            </a:r>
            <a:r>
              <a:rPr lang="en-US" altLang="zh-CN" sz="1800" b="0" i="0">
                <a:solidFill>
                  <a:srgbClr val="003760"/>
                </a:solidFill>
                <a:latin typeface="Times New Roman" pitchFamily="34" charset="0"/>
                <a:ea typeface="微软雅黑" pitchFamily="34" charset="-122"/>
                <a:cs typeface="Times New Roman" pitchFamily="34" charset="-120"/>
              </a:rPr>
              <a:t>，指出了家长还可以鼓励孩子们唱歌或者学习演奏乐器来帮助他们在学</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习上取得更好的成绩</a:t>
            </a:r>
            <a:r>
              <a:rPr lang="en-US" altLang="zh-CN" b="0" i="0" dirty="0">
                <a:solidFill>
                  <a:srgbClr val="003760"/>
                </a:solidFill>
                <a:latin typeface="Times New Roman" pitchFamily="34" charset="0"/>
                <a:ea typeface="微软雅黑" pitchFamily="34" charset="-122"/>
                <a:cs typeface="Times New Roman" pitchFamily="34" charset="-120"/>
              </a:rPr>
              <a:t>，与前文呼应，符合语境。</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4" end="4"/>
                                            </p:txEl>
                                          </p:spTgt>
                                        </p:tgtEl>
                                        <p:attrNameLst>
                                          <p:attrName>style.visibility</p:attrName>
                                        </p:attrNameLst>
                                      </p:cBhvr>
                                      <p:to>
                                        <p:strVal val="visible"/>
                                      </p:to>
                                    </p:set>
                                    <p:animEffect transition="in" filter="fade">
                                      <p:cBhvr>
                                        <p:cTn id="52" dur="500"/>
                                        <p:tgtEl>
                                          <p:spTgt spid="7">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6b956b49c.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6b956b49c.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Amazing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art</a:t>
            </a:r>
            <a:endParaRPr lang="en-US" altLang="zh-CN" sz="5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fa902be6d.fixed?pid=6b956b49c&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Ⅲ</a:t>
            </a:r>
            <a:endParaRPr lang="en-US" altLang="zh-CN" sz="4000" dirty="0"/>
          </a:p>
        </p:txBody>
      </p:sp>
      <p:sp>
        <p:nvSpPr>
          <p:cNvPr id="3" name="C_2_BD#fa902be6d.fixed?pid=6b956b49c&amp;color=61,88,159&amp;vtp=1&amp;bbb=1&amp;hb=1"/>
          <p:cNvSpPr/>
          <p:nvPr/>
        </p:nvSpPr>
        <p:spPr>
          <a:xfrm>
            <a:off x="4608576" y="2542032"/>
            <a:ext cx="7470648" cy="1755648"/>
          </a:xfrm>
          <a:prstGeom prst="rect">
            <a:avLst/>
          </a:prstGeom>
          <a:noFill/>
          <a:ln/>
        </p:spPr>
        <p:txBody>
          <a:bodyPr wrap="none" lIns="0" tIns="0" rIns="0" bIns="0" rtlCol="0" anchor="ctr"/>
          <a:lstStyle/>
          <a:p>
            <a:pPr algn="l">
              <a:lnSpc>
                <a:spcPts val="5200"/>
              </a:lnSpc>
            </a:pPr>
            <a:r>
              <a:rPr lang="en-US" altLang="zh-CN" sz="4300" b="1" i="0" dirty="0">
                <a:solidFill>
                  <a:srgbClr val="3D589F"/>
                </a:solidFill>
                <a:latin typeface="Times New Roman" pitchFamily="34" charset="0"/>
                <a:ea typeface="印品黑体" pitchFamily="34" charset="-122"/>
                <a:cs typeface="Times New Roman" pitchFamily="34" charset="-120"/>
              </a:rPr>
              <a:t>Developing</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a:solidFill>
                  <a:srgbClr val="3D589F"/>
                </a:solidFill>
                <a:latin typeface="Times New Roman" pitchFamily="34" charset="0"/>
                <a:ea typeface="印品黑体" pitchFamily="34" charset="-122"/>
                <a:cs typeface="Times New Roman" pitchFamily="34" charset="-120"/>
              </a:rPr>
              <a:t>&amp;</a:t>
            </a:r>
            <a:r>
              <a:rPr lang="en-US" altLang="zh-CN" sz="4300" b="1" i="0">
                <a:solidFill>
                  <a:srgbClr val="3D589F"/>
                </a:solidFill>
                <a:latin typeface="SimSun" pitchFamily="34" charset="0"/>
                <a:ea typeface="SimSun" pitchFamily="34" charset="-122"/>
                <a:cs typeface="SimSun" pitchFamily="34" charset="-120"/>
              </a:rPr>
              <a:t> </a:t>
            </a:r>
          </a:p>
          <a:p>
            <a:pPr>
              <a:lnSpc>
                <a:spcPts val="5300"/>
              </a:lnSpc>
            </a:pPr>
            <a:r>
              <a:rPr lang="en-US" altLang="zh-CN" sz="4300" b="1" i="0">
                <a:solidFill>
                  <a:srgbClr val="3D589F"/>
                </a:solidFill>
                <a:latin typeface="Times New Roman" pitchFamily="34" charset="0"/>
                <a:ea typeface="印品黑体" pitchFamily="34" charset="-122"/>
                <a:cs typeface="Times New Roman" pitchFamily="34" charset="-120"/>
              </a:rPr>
              <a:t>Presenting</a:t>
            </a:r>
            <a:r>
              <a:rPr lang="en-US" altLang="zh-CN" sz="4300" b="1" i="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ideas</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&amp;</a:t>
            </a:r>
            <a:r>
              <a:rPr lang="en-US" altLang="zh-CN" sz="4300" b="1" i="0" dirty="0">
                <a:solidFill>
                  <a:srgbClr val="3D589F"/>
                </a:solidFill>
                <a:latin typeface="SimSun" pitchFamily="34" charset="0"/>
                <a:ea typeface="SimSun" pitchFamily="34" charset="-122"/>
                <a:cs typeface="SimSun" pitchFamily="34" charset="-120"/>
              </a:rPr>
              <a:t> </a:t>
            </a:r>
            <a:r>
              <a:rPr lang="en-US" altLang="zh-CN" sz="4300" b="1" i="0" dirty="0">
                <a:solidFill>
                  <a:srgbClr val="3D589F"/>
                </a:solidFill>
                <a:latin typeface="Times New Roman" pitchFamily="34" charset="0"/>
                <a:ea typeface="印品黑体" pitchFamily="34" charset="-122"/>
                <a:cs typeface="Times New Roman" pitchFamily="34" charset="-120"/>
              </a:rPr>
              <a:t>Reflection</a:t>
            </a:r>
            <a:endParaRPr lang="en-US" altLang="zh-CN" sz="43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4_BD#9f28ef764?pid=d06f1ba87&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一、根据提示拼写单词。</a:t>
            </a:r>
            <a:endParaRPr lang="en-US" altLang="zh-CN" sz="2200" dirty="0"/>
          </a:p>
        </p:txBody>
      </p:sp>
      <p:sp>
        <p:nvSpPr>
          <p:cNvPr id="3" name="QB_5_BD.1_1#e6badcec4?pid=9f28ef764&amp;color=0,55,96&amp;vtp=1&amp;bbb=1"/>
          <p:cNvSpPr/>
          <p:nvPr/>
        </p:nvSpPr>
        <p:spPr>
          <a:xfrm>
            <a:off x="502920" y="200862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felt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warm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her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（裸露的）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arms.</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seemed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a:t>
            </a:r>
            <a:r>
              <a:rPr kumimoji="0" lang="en-US" altLang="zh-CN" sz="1800" b="0" i="0" u="none" strike="noStrike" kern="1200" cap="none" spc="0" normalizeH="0" baseline="0" noProof="0">
                <a:ln>
                  <a:noFill/>
                </a:ln>
                <a:solidFill>
                  <a:srgbClr val="003760"/>
                </a:solidFill>
                <a:effectLst/>
                <a:uLnTx/>
                <a:uFillTx/>
                <a:latin typeface="SimSun" panose="02010600030101010101" pitchFamily="2" charset="-122"/>
                <a:ea typeface="微软雅黑" pitchFamily="34" charset="-122"/>
                <a:cs typeface="Times New Roman" pitchFamily="34" charset="-120"/>
              </a:rPr>
              <a:t>……</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看作）</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whole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joke.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3.Rain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（频繁的）</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early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summer.</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villagers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resting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themselves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（阴凉处）.</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first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official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（皇帝）</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Roman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Empire.</a:t>
            </a:r>
            <a:endParaRPr lang="en-US" altLang="zh-CN" sz="1800" dirty="0"/>
          </a:p>
        </p:txBody>
      </p:sp>
      <p:sp>
        <p:nvSpPr>
          <p:cNvPr id="4" name="QB_5_AN.2_1#e6badcec4.blank?pid=9f28ef764&amp;color=0,55,96&amp;vpa=1&amp;vtp=1&amp;bbb=1"/>
          <p:cNvSpPr/>
          <p:nvPr/>
        </p:nvSpPr>
        <p:spPr>
          <a:xfrm>
            <a:off x="3854926" y="197814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endParaRPr lang="en-US" altLang="zh-CN" dirty="0"/>
          </a:p>
        </p:txBody>
      </p:sp>
      <p:sp>
        <p:nvSpPr>
          <p:cNvPr id="6" name="QB_5_AN.4_1#e6badcec4.blank?pid=9f28ef764&amp;color=0,55,96&amp;vpa=2&amp;vtp=1&amp;bbb=1"/>
          <p:cNvSpPr/>
          <p:nvPr/>
        </p:nvSpPr>
        <p:spPr>
          <a:xfrm>
            <a:off x="2203926" y="2384545"/>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egard</a:t>
            </a:r>
            <a:endParaRPr lang="en-US" altLang="zh-CN" dirty="0"/>
          </a:p>
        </p:txBody>
      </p:sp>
      <p:sp>
        <p:nvSpPr>
          <p:cNvPr id="8" name="QB_5_AN.6_1#e6badcec4.blank?pid=9f28ef764&amp;color=0,55,96&amp;vpa=3&amp;vtp=1&amp;bbb=1"/>
          <p:cNvSpPr/>
          <p:nvPr/>
        </p:nvSpPr>
        <p:spPr>
          <a:xfrm>
            <a:off x="1568926" y="2803645"/>
            <a:ext cx="852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requent</a:t>
            </a:r>
            <a:endParaRPr lang="en-US" altLang="zh-CN" dirty="0"/>
          </a:p>
        </p:txBody>
      </p:sp>
      <p:sp>
        <p:nvSpPr>
          <p:cNvPr id="10" name="QB_5_AN.8_1#e6badcec4.blank?pid=9f28ef764&amp;color=0,55,96&amp;vpa=4&amp;vtp=1&amp;bbb=1"/>
          <p:cNvSpPr/>
          <p:nvPr/>
        </p:nvSpPr>
        <p:spPr>
          <a:xfrm>
            <a:off x="5429726" y="3235445"/>
            <a:ext cx="598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hade</a:t>
            </a:r>
            <a:endParaRPr lang="en-US" altLang="zh-CN" dirty="0"/>
          </a:p>
        </p:txBody>
      </p:sp>
      <p:sp>
        <p:nvSpPr>
          <p:cNvPr id="12" name="QB_5_AN.10_1#e6badcec4.blank?pid=9f28ef764&amp;color=0,55,96&amp;vpa=5&amp;vtp=1&amp;bbb=1"/>
          <p:cNvSpPr/>
          <p:nvPr/>
        </p:nvSpPr>
        <p:spPr>
          <a:xfrm>
            <a:off x="3291999" y="3620890"/>
            <a:ext cx="827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mperor</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cdb4f2d6e?pid=d06f1ba87&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二、单句语法填空。</a:t>
            </a:r>
            <a:endParaRPr lang="en-US" altLang="zh-CN" sz="2200" dirty="0"/>
          </a:p>
        </p:txBody>
      </p:sp>
      <p:sp>
        <p:nvSpPr>
          <p:cNvPr id="3" name="QB_5_BD.11_1#28046da77?pid=cdb4f2d6e&amp;color=0,55,96&amp;vtp=1&amp;bbb=1"/>
          <p:cNvSpPr/>
          <p:nvPr/>
        </p:nvSpPr>
        <p:spPr>
          <a:xfrm>
            <a:off x="502920" y="2014535"/>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voice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could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a:t>
            </a:r>
            <a:endParaRPr lang="en-US" altLang="zh-CN" sz="1800" dirty="0"/>
          </a:p>
        </p:txBody>
      </p:sp>
      <p:sp>
        <p:nvSpPr>
          <p:cNvPr id="4" name="QB_5_AN.12_1#28046da77.blank?pid=cdb4f2d6e&amp;color=0,55,96&amp;vpa=6&amp;vtp=1&amp;bbb=1"/>
          <p:cNvSpPr/>
          <p:nvPr/>
        </p:nvSpPr>
        <p:spPr>
          <a:xfrm>
            <a:off x="4261326" y="1950400"/>
            <a:ext cx="738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barely</a:t>
            </a:r>
            <a:endParaRPr lang="en-US" altLang="zh-CN" dirty="0"/>
          </a:p>
        </p:txBody>
      </p:sp>
      <p:sp>
        <p:nvSpPr>
          <p:cNvPr id="5" name="QB_5_AS.13_1#28046da77?pid=cdb4f2d6e&amp;color=0,55,96&amp;vtp=1&amp;bbb=1"/>
          <p:cNvSpPr/>
          <p:nvPr/>
        </p:nvSpPr>
        <p:spPr>
          <a:xfrm>
            <a:off x="502920" y="241052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句意为：她说话的声音很小，我几乎听不见她（说话）。</a:t>
            </a:r>
            <a:endParaRPr lang="en-US" altLang="zh-CN" sz="1800" dirty="0"/>
          </a:p>
        </p:txBody>
      </p:sp>
      <p:sp>
        <p:nvSpPr>
          <p:cNvPr id="6" name="QB_5_BD.14_1#567b50adb?pid=cdb4f2d6e&amp;color=0,55,96&amp;vtp=1&amp;bbb=1&amp;hb=1"/>
          <p:cNvSpPr/>
          <p:nvPr/>
        </p:nvSpPr>
        <p:spPr>
          <a:xfrm>
            <a:off x="502920" y="282130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2.If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employee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leaking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information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applicants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staff,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will</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fired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immediately.</a:t>
            </a:r>
            <a:endParaRPr lang="en-US" altLang="zh-CN" dirty="0"/>
          </a:p>
        </p:txBody>
      </p:sp>
      <p:sp>
        <p:nvSpPr>
          <p:cNvPr id="7" name="QB_5_AN.15_1#567b50adb.blank?pid=cdb4f2d6e&amp;color=0,55,96&amp;vpa=7&amp;vtp=1&amp;bbb=1"/>
          <p:cNvSpPr/>
          <p:nvPr/>
        </p:nvSpPr>
        <p:spPr>
          <a:xfrm>
            <a:off x="5251926" y="2778125"/>
            <a:ext cx="1042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regarding</a:t>
            </a:r>
            <a:endParaRPr lang="en-US" altLang="zh-CN" dirty="0"/>
          </a:p>
        </p:txBody>
      </p:sp>
      <p:sp>
        <p:nvSpPr>
          <p:cNvPr id="8" name="QB_5_AS.16_1#567b50adb?pid=cdb4f2d6e&amp;color=0,55,96&amp;vtp=1&amp;bbb=1"/>
          <p:cNvSpPr/>
          <p:nvPr/>
        </p:nvSpPr>
        <p:spPr>
          <a:xfrm>
            <a:off x="502920" y="363607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句意为：如果发现任何员工泄露有关申请人和员工的信息，此人将立即被解雇。</a:t>
            </a:r>
            <a:endParaRPr lang="en-US" altLang="zh-CN" sz="1800" dirty="0"/>
          </a:p>
        </p:txBody>
      </p:sp>
      <p:sp>
        <p:nvSpPr>
          <p:cNvPr id="9" name="QB_5_BD.17_1#3721e9b0a?pid=cdb4f2d6e&amp;color=0,55,96&amp;vtp=1&amp;bbb=1"/>
          <p:cNvSpPr/>
          <p:nvPr/>
        </p:nvSpPr>
        <p:spPr>
          <a:xfrm>
            <a:off x="502920" y="404183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3.Only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people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kitchen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（frequent）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understand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endParaRPr lang="en-US" altLang="zh-CN" sz="1800" dirty="0"/>
          </a:p>
        </p:txBody>
      </p:sp>
      <p:sp>
        <p:nvSpPr>
          <p:cNvPr id="10" name="QB_5_AN.18_1#3721e9b0a.blank?pid=cdb4f2d6e&amp;color=0,55,96&amp;vpa=8&amp;vtp=1&amp;bbb=1"/>
          <p:cNvSpPr/>
          <p:nvPr/>
        </p:nvSpPr>
        <p:spPr>
          <a:xfrm>
            <a:off x="4489926" y="3977703"/>
            <a:ext cx="1106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frequently</a:t>
            </a:r>
            <a:endParaRPr lang="en-US" altLang="zh-CN" dirty="0"/>
          </a:p>
        </p:txBody>
      </p:sp>
      <p:sp>
        <p:nvSpPr>
          <p:cNvPr id="11" name="QB_5_AS.19_1#3721e9b0a?pid=cdb4f2d6e&amp;color=0,55,96&amp;vtp=1&amp;bbb=1"/>
          <p:cNvSpPr/>
          <p:nvPr/>
        </p:nvSpPr>
        <p:spPr>
          <a:xfrm>
            <a:off x="502920" y="444760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设空处修饰动词use，应用副词形式。</a:t>
            </a:r>
            <a:endParaRPr lang="en-US" altLang="zh-CN" sz="1800" dirty="0"/>
          </a:p>
        </p:txBody>
      </p:sp>
      <p:sp>
        <p:nvSpPr>
          <p:cNvPr id="12" name="QB_5_BD.20_1#550068726?pid=cdb4f2d6e&amp;color=0,55,96&amp;vtp=1&amp;bbb=1"/>
          <p:cNvSpPr/>
          <p:nvPr/>
        </p:nvSpPr>
        <p:spPr>
          <a:xfrm>
            <a:off x="502920" y="4853368"/>
            <a:ext cx="10570464" cy="351155"/>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4.</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（frequent）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illness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concern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doctors.</a:t>
            </a:r>
            <a:endParaRPr lang="en-US" altLang="zh-CN" sz="1800" dirty="0"/>
          </a:p>
        </p:txBody>
      </p:sp>
      <p:sp>
        <p:nvSpPr>
          <p:cNvPr id="13" name="QB_5_AN.21_1#550068726.blank?pid=cdb4f2d6e&amp;color=0,55,96&amp;vpa=9&amp;vtp=1&amp;bbb=1"/>
          <p:cNvSpPr/>
          <p:nvPr/>
        </p:nvSpPr>
        <p:spPr>
          <a:xfrm>
            <a:off x="1149826" y="4789233"/>
            <a:ext cx="1081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frequency</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P spid="13"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QB_5_AS.22_1#550068726?pid=cdb4f2d6e&amp;color=0,55,96&amp;mp=1&amp;vtp=1&amp;bt=1&amp;bbb=1"/>
          <p:cNvSpPr/>
          <p:nvPr/>
        </p:nvSpPr>
        <p:spPr>
          <a:xfrm>
            <a:off x="502920" y="1512000"/>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设空处在句中作主语，且其前有The修饰，其后有介词of，应用名词形式。</a:t>
            </a:r>
            <a:endParaRPr lang="en-US" altLang="zh-CN" sz="1800" dirty="0"/>
          </a:p>
        </p:txBody>
      </p:sp>
      <p:sp>
        <p:nvSpPr>
          <p:cNvPr id="3" name="QB_5_BD.23_1#9e60904f9?pid=cdb4f2d6e&amp;color=0,55,96&amp;vtp=1&amp;bbb=1&amp;hb=1"/>
          <p:cNvSpPr/>
          <p:nvPr/>
        </p:nvSpPr>
        <p:spPr>
          <a:xfrm>
            <a:off x="502920" y="1910399"/>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a:t>
            </a:r>
            <a:r>
              <a:rPr lang="en-US" altLang="zh-CN" sz="1800" b="0" i="0">
                <a:solidFill>
                  <a:srgbClr val="003760"/>
                </a:solidFill>
                <a:latin typeface="Times New Roman" pitchFamily="34" charset="0"/>
                <a:ea typeface="微软雅黑" pitchFamily="34" charset="-122"/>
                <a:cs typeface="Times New Roman" pitchFamily="34" charset="-120"/>
              </a:rPr>
              <a:t>He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（regard）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national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winning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medal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the</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Olympics.</a:t>
            </a:r>
            <a:endParaRPr lang="en-US" altLang="zh-CN" dirty="0"/>
          </a:p>
        </p:txBody>
      </p:sp>
      <p:sp>
        <p:nvSpPr>
          <p:cNvPr id="4" name="QB_5_AN.24_1#9e60904f9.blank?pid=cdb4f2d6e&amp;color=0,55,96&amp;vpa=10&amp;vtp=1&amp;bbb=1"/>
          <p:cNvSpPr/>
          <p:nvPr/>
        </p:nvSpPr>
        <p:spPr>
          <a:xfrm>
            <a:off x="1060926" y="1867219"/>
            <a:ext cx="16525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is/was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regarded</a:t>
            </a:r>
            <a:endParaRPr lang="en-US" altLang="zh-CN" dirty="0"/>
          </a:p>
        </p:txBody>
      </p:sp>
      <p:sp>
        <p:nvSpPr>
          <p:cNvPr id="5" name="QB_5_AS.25_1#9e60904f9?pid=cdb4f2d6e&amp;color=0,55,96&amp;vtp=1&amp;bbb=1&amp;hb=1"/>
          <p:cNvSpPr/>
          <p:nvPr/>
        </p:nvSpPr>
        <p:spPr>
          <a:xfrm>
            <a:off x="502920" y="2730184"/>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句意为：他被认为是国家英雄，因为他在奥运会上为他的国家赢得了第一枚金牌。He与</a:t>
            </a:r>
            <a:r>
              <a:rPr lang="en-US" altLang="zh-CN" sz="1800" b="0" i="0">
                <a:solidFill>
                  <a:srgbClr val="003760"/>
                </a:solidFill>
                <a:latin typeface="Times New Roman" pitchFamily="34" charset="0"/>
                <a:ea typeface="微软雅黑" pitchFamily="34" charset="-122"/>
                <a:cs typeface="Times New Roman" pitchFamily="34" charset="-120"/>
              </a:rPr>
              <a:t>regard之间</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为被动关系</a:t>
            </a:r>
            <a:r>
              <a:rPr lang="en-US" altLang="zh-CN" b="0" i="0" dirty="0">
                <a:solidFill>
                  <a:srgbClr val="003760"/>
                </a:solidFill>
                <a:latin typeface="Times New Roman" pitchFamily="34" charset="0"/>
                <a:ea typeface="微软雅黑" pitchFamily="34" charset="-122"/>
                <a:cs typeface="Times New Roman" pitchFamily="34" charset="-120"/>
              </a:rPr>
              <a:t>，应用被动语态。</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5">
                                            <p:bg/>
                                          </p:spTgt>
                                        </p:tgtEl>
                                        <p:attrNameLst>
                                          <p:attrName>style.visibility</p:attrName>
                                        </p:attrNameLst>
                                      </p:cBhvr>
                                      <p:to>
                                        <p:strVal val="visible"/>
                                      </p:to>
                                    </p:set>
                                    <p:animEffect transition="in" filter="fade">
                                      <p:cBhvr>
                                        <p:cTn id="23" dur="500"/>
                                        <p:tgtEl>
                                          <p:spTgt spid="5">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5">
                                            <p:txEl>
                                              <p:pRg st="0" end="0"/>
                                            </p:txEl>
                                          </p:spTgt>
                                        </p:tgtEl>
                                        <p:attrNameLst>
                                          <p:attrName>style.visibility</p:attrName>
                                        </p:attrNameLst>
                                      </p:cBhvr>
                                      <p:to>
                                        <p:strVal val="visible"/>
                                      </p:to>
                                    </p:set>
                                    <p:animEffect transition="in" filter="fade">
                                      <p:cBhvr>
                                        <p:cTn id="26" dur="500"/>
                                        <p:tgtEl>
                                          <p:spTgt spid="5">
                                            <p:txEl>
                                              <p:pRg st="0" end="0"/>
                                            </p:txEl>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5">
                                            <p:txEl>
                                              <p:pRg st="1" end="1"/>
                                            </p:txEl>
                                          </p:spTgt>
                                        </p:tgtEl>
                                        <p:attrNameLst>
                                          <p:attrName>style.visibility</p:attrName>
                                        </p:attrNameLst>
                                      </p:cBhvr>
                                      <p:to>
                                        <p:strVal val="visible"/>
                                      </p:to>
                                    </p:set>
                                    <p:animEffect transition="in" filter="fade">
                                      <p:cBhvr>
                                        <p:cTn id="29" dur="500"/>
                                        <p:tgtEl>
                                          <p:spTgt spid="5">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build="p" animBg="1"/>
      <p:bldP spid="4" grpId="0" build="p" animBg="1"/>
      <p:bldP spid="5"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caa67a2f1?pid=d06f1ba87&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三、完成句子。</a:t>
            </a:r>
            <a:endParaRPr lang="en-US" altLang="zh-CN" sz="2200" dirty="0"/>
          </a:p>
        </p:txBody>
      </p:sp>
      <p:sp>
        <p:nvSpPr>
          <p:cNvPr id="3" name="QO_5_BD.26_1#38de565e8?sp=1&amp;pid=caa67a2f1&amp;color=0,55,96&amp;vtp=1&amp;bbb=1"/>
          <p:cNvSpPr/>
          <p:nvPr/>
        </p:nvSpPr>
        <p:spPr>
          <a:xfrm>
            <a:off x="502920" y="20086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1.我刚到家就开始下雨了。（barely）</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reached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began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rain.</a:t>
            </a:r>
            <a:endParaRPr lang="en-US" altLang="zh-CN" sz="1800" dirty="0"/>
          </a:p>
        </p:txBody>
      </p:sp>
      <p:sp>
        <p:nvSpPr>
          <p:cNvPr id="4" name="QO_5_AN.27_1#38de565e8?pid=caa67a2f1&amp;color=0,55,96&amp;vtp=1&amp;bbb=1"/>
          <p:cNvSpPr/>
          <p:nvPr/>
        </p:nvSpPr>
        <p:spPr>
          <a:xfrm>
            <a:off x="502920" y="282454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barely/Barely</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had</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I;</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when</a:t>
            </a:r>
            <a:endParaRPr lang="en-US" altLang="zh-CN" sz="1800" dirty="0"/>
          </a:p>
        </p:txBody>
      </p:sp>
      <p:sp>
        <p:nvSpPr>
          <p:cNvPr id="5" name="QB_5_BD.28_1#9ddf8b193?sp=1&amp;pid=caa67a2f1&amp;color=0,55,96&amp;vtp=1&amp;bbb=1"/>
          <p:cNvSpPr/>
          <p:nvPr/>
        </p:nvSpPr>
        <p:spPr>
          <a:xfrm>
            <a:off x="502920" y="323532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2.关于移民问题的讨论，我想听听马索洛女士的意见。</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discussion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immigration,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like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Masolo's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opinion.</a:t>
            </a:r>
            <a:endParaRPr lang="en-US" altLang="zh-CN" sz="1800" dirty="0"/>
          </a:p>
        </p:txBody>
      </p:sp>
      <p:sp>
        <p:nvSpPr>
          <p:cNvPr id="6" name="QB_5_AN.29_1#9ddf8b193.blank?pid=caa67a2f1&amp;color=0,55,96&amp;vpa=11&amp;vtp=1&amp;bbb=1"/>
          <p:cNvSpPr/>
          <p:nvPr/>
        </p:nvSpPr>
        <p:spPr>
          <a:xfrm>
            <a:off x="508476" y="3602990"/>
            <a:ext cx="868744"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In/With</a:t>
            </a:r>
            <a:endParaRPr lang="en-US" altLang="zh-CN" dirty="0"/>
          </a:p>
        </p:txBody>
      </p:sp>
      <p:sp>
        <p:nvSpPr>
          <p:cNvPr id="7" name="QB_5_AN.30_1#9ddf8b193.blank?pid=caa67a2f1&amp;color=0,55,96&amp;vpa=12&amp;vtp=1&amp;bbb=1"/>
          <p:cNvSpPr/>
          <p:nvPr/>
        </p:nvSpPr>
        <p:spPr>
          <a:xfrm>
            <a:off x="1537176" y="3590290"/>
            <a:ext cx="750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regard</a:t>
            </a:r>
            <a:endParaRPr lang="en-US" altLang="zh-CN" dirty="0"/>
          </a:p>
        </p:txBody>
      </p:sp>
      <p:sp>
        <p:nvSpPr>
          <p:cNvPr id="8" name="QB_5_AN.31_1#9ddf8b193.blank?pid=caa67a2f1&amp;color=0,55,96&amp;vpa=13&amp;vtp=1&amp;bbb=1"/>
          <p:cNvSpPr/>
          <p:nvPr/>
        </p:nvSpPr>
        <p:spPr>
          <a:xfrm>
            <a:off x="2426176" y="3602990"/>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to</a:t>
            </a:r>
            <a:endParaRPr lang="en-US" altLang="zh-CN" dirty="0"/>
          </a:p>
        </p:txBody>
      </p:sp>
      <p:sp>
        <p:nvSpPr>
          <p:cNvPr id="9" name="QB_5_BD.32_1#3bebf20ed?sp=1&amp;pid=caa67a2f1&amp;color=0,55,96&amp;vtp=1&amp;bbb=1"/>
          <p:cNvSpPr/>
          <p:nvPr/>
        </p:nvSpPr>
        <p:spPr>
          <a:xfrm>
            <a:off x="502920" y="405511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3.这种丝绸衣服应该在阴凉处晾干。</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T</a:t>
            </a:r>
            <a:r>
              <a:rPr lang="en-US" altLang="zh-CN" sz="1800" b="0" i="0">
                <a:solidFill>
                  <a:srgbClr val="003760"/>
                </a:solidFill>
                <a:latin typeface="Times New Roman" pitchFamily="34" charset="0"/>
                <a:ea typeface="微软雅黑" pitchFamily="34" charset="-122"/>
                <a:cs typeface="Times New Roman" pitchFamily="34" charset="-120"/>
              </a:rPr>
              <a: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kind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silk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clothing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should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dried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p:txBody>
      </p:sp>
      <p:sp>
        <p:nvSpPr>
          <p:cNvPr id="10" name="QB_5_AN.33_1#3bebf20ed.blank?pid=caa67a2f1&amp;color=0,55,96&amp;vpa=14&amp;vtp=1&amp;bbb=1"/>
          <p:cNvSpPr/>
          <p:nvPr/>
        </p:nvSpPr>
        <p:spPr>
          <a:xfrm>
            <a:off x="4775676" y="4422775"/>
            <a:ext cx="344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11" name="QB_5_AN.34_1#3bebf20ed.blank?pid=caa67a2f1&amp;color=0,55,96&amp;vpa=15&amp;vtp=1&amp;bbb=1"/>
          <p:cNvSpPr/>
          <p:nvPr/>
        </p:nvSpPr>
        <p:spPr>
          <a:xfrm>
            <a:off x="5232876" y="442277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12" name="QB_5_AN.35_1#3bebf20ed.blank?pid=caa67a2f1&amp;color=0,55,96&amp;vpa=16&amp;vtp=1&amp;bbb=1"/>
          <p:cNvSpPr/>
          <p:nvPr/>
        </p:nvSpPr>
        <p:spPr>
          <a:xfrm>
            <a:off x="5804376" y="4422775"/>
            <a:ext cx="687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shade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7" grpId="0" build="p" animBg="1"/>
      <p:bldP spid="8" grpId="0" build="p" animBg="1"/>
      <p:bldP spid="10" grpId="0" build="p" animBg="1"/>
      <p:bldP spid="11" grpId="0" build="p" animBg="1"/>
      <p:bldP spid="12"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O_5_BD.36_1#32bd32378?sp=1&amp;pid=caa67a2f1&amp;color=0,55,96&amp;mp=1&amp;vtp=1&amp;bt=1&amp;bb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4.他是一个多么聪明的男孩啊！</a:t>
            </a:r>
            <a:endParaRPr lang="en-US" altLang="zh-CN" sz="1800" dirty="0"/>
          </a:p>
          <a:p>
            <a:pPr>
              <a:lnSpc>
                <a:spcPts val="31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endParaRPr lang="en-US" altLang="zh-CN" sz="1800" dirty="0"/>
          </a:p>
        </p:txBody>
      </p:sp>
      <p:sp>
        <p:nvSpPr>
          <p:cNvPr id="3" name="QO_5_AN.37_1#32bd32378?pid=caa67a2f1&amp;color=0,55,96&amp;vtp=1&amp;bbb=1"/>
          <p:cNvSpPr/>
          <p:nvPr/>
        </p:nvSpPr>
        <p:spPr>
          <a:xfrm>
            <a:off x="502920" y="2332102"/>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FF0000"/>
                </a:solidFill>
                <a:latin typeface="Times New Roman" pitchFamily="34" charset="0"/>
                <a:ea typeface="微软雅黑" pitchFamily="34" charset="-122"/>
                <a:cs typeface="Times New Roman" pitchFamily="34" charset="-120"/>
              </a:rPr>
              <a:t>[答案]</a:t>
            </a:r>
            <a:r>
              <a:rPr lang="en-US" altLang="zh-CN" sz="1800" b="1"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What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clever/smart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boy/How</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clever/smart</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a</a:t>
            </a:r>
            <a:r>
              <a:rPr lang="en-US" altLang="zh-CN" sz="1800" b="0" i="0" dirty="0">
                <a:solidFill>
                  <a:srgbClr val="FF0000"/>
                </a:solidFill>
                <a:latin typeface="SimSun" pitchFamily="34" charset="0"/>
                <a:ea typeface="SimSun" pitchFamily="34" charset="-122"/>
                <a:cs typeface="SimSun" pitchFamily="34" charset="-120"/>
              </a:rPr>
              <a:t> </a:t>
            </a:r>
            <a:r>
              <a:rPr lang="en-US" altLang="zh-CN" sz="1800" b="0" i="0" dirty="0">
                <a:solidFill>
                  <a:srgbClr val="FF0000"/>
                </a:solidFill>
                <a:latin typeface="Times New Roman" pitchFamily="34" charset="0"/>
                <a:ea typeface="微软雅黑" pitchFamily="34" charset="-122"/>
                <a:cs typeface="Times New Roman" pitchFamily="34" charset="-120"/>
              </a:rPr>
              <a:t>boy</a:t>
            </a:r>
            <a:endParaRPr lang="en-US" altLang="zh-CN" sz="1800" dirty="0"/>
          </a:p>
        </p:txBody>
      </p:sp>
      <p:sp>
        <p:nvSpPr>
          <p:cNvPr id="4" name="QB_5_BD.38_1#d597515b5?sp=1&amp;pid=caa67a2f1&amp;color=0,55,96&amp;vtp=1&amp;bbb=1"/>
          <p:cNvSpPr/>
          <p:nvPr/>
        </p:nvSpPr>
        <p:spPr>
          <a:xfrm>
            <a:off x="502920" y="274288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5.天气不错，我们决定出去散散步。</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decided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walk.</a:t>
            </a:r>
            <a:endParaRPr lang="en-US" altLang="zh-CN" sz="1800" dirty="0"/>
          </a:p>
        </p:txBody>
      </p:sp>
      <p:sp>
        <p:nvSpPr>
          <p:cNvPr id="5" name="QB_5_AN.39_1#d597515b5.blank?pid=caa67a2f1&amp;color=0,55,96&amp;vpa=17&amp;vtp=1&amp;bbb=1"/>
          <p:cNvSpPr/>
          <p:nvPr/>
        </p:nvSpPr>
        <p:spPr>
          <a:xfrm>
            <a:off x="508476" y="3110549"/>
            <a:ext cx="522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6" name="QB_5_AN.40_1#d597515b5.blank?pid=caa67a2f1&amp;color=0,55,96&amp;vpa=18&amp;vtp=1&amp;bbb=1"/>
          <p:cNvSpPr/>
          <p:nvPr/>
        </p:nvSpPr>
        <p:spPr>
          <a:xfrm>
            <a:off x="1181576" y="3110549"/>
            <a:ext cx="890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weather</a:t>
            </a:r>
            <a:endParaRPr lang="en-US" altLang="zh-CN" dirty="0"/>
          </a:p>
        </p:txBody>
      </p:sp>
      <p:sp>
        <p:nvSpPr>
          <p:cNvPr id="7" name="QB_5_AN.41_1#d597515b5.blank?pid=caa67a2f1&amp;color=0,55,96&amp;vpa=19&amp;vtp=1&amp;bbb=1"/>
          <p:cNvSpPr/>
          <p:nvPr/>
        </p:nvSpPr>
        <p:spPr>
          <a:xfrm>
            <a:off x="2197576" y="3097849"/>
            <a:ext cx="674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being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5" grpId="0" build="p" animBg="1"/>
      <p:bldP spid="6" grpId="0" build="p" animBg="1"/>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1</TotalTime>
  <Words>1558</Words>
  <Application>Microsoft Office PowerPoint</Application>
  <PresentationFormat>宽屏</PresentationFormat>
  <Paragraphs>200</Paragraphs>
  <Slides>19</Slides>
  <Notes>19</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19</vt:i4>
      </vt:variant>
    </vt:vector>
  </HeadingPairs>
  <TitlesOfParts>
    <vt:vector size="28" baseType="lpstr">
      <vt:lpstr>Arial (正文)</vt:lpstr>
      <vt:lpstr>仿宋</vt:lpstr>
      <vt:lpstr>SimSun</vt:lpstr>
      <vt:lpstr>微软雅黑</vt:lpstr>
      <vt:lpstr>印品黑体</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2024-10-09T04:19:47Z</dcterms:created>
  <dcterms:modified xsi:type="dcterms:W3CDTF">2024-10-09T05:24:03Z</dcterms:modified>
  <cp:category/>
  <cp:contentStatus/>
</cp:coreProperties>
</file>